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compatMode="1" saveSubsetFonts="1" autoCompressPictures="0">
  <p:sldMasterIdLst>
    <p:sldMasterId id="2147483648" r:id="rId1"/>
  </p:sldMasterIdLst>
  <p:notesMasterIdLst>
    <p:notesMasterId r:id="rId13"/>
  </p:notesMasterIdLst>
  <p:sldIdLst>
    <p:sldId id="256" r:id="rId2"/>
    <p:sldId id="257" r:id="rId3"/>
    <p:sldId id="258" r:id="rId4"/>
    <p:sldId id="260" r:id="rId5"/>
    <p:sldId id="261" r:id="rId6"/>
    <p:sldId id="262" r:id="rId7"/>
    <p:sldId id="269" r:id="rId8"/>
    <p:sldId id="264" r:id="rId9"/>
    <p:sldId id="265" r:id="rId10"/>
    <p:sldId id="268" r:id="rId11"/>
    <p:sldId id="270" r:id="rId12"/>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1pPr>
    <a:lvl2pPr marL="4572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2pPr>
    <a:lvl3pPr marL="9144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3pPr>
    <a:lvl4pPr marL="13716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4pPr>
    <a:lvl5pPr marL="18288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5pPr>
    <a:lvl6pPr marL="2286000" algn="l" defTabSz="457200" rtl="0" eaLnBrk="1" latinLnBrk="0" hangingPunct="1">
      <a:defRPr kern="1200">
        <a:solidFill>
          <a:schemeClr val="tx1"/>
        </a:solidFill>
        <a:latin typeface="Calibri" charset="0"/>
        <a:ea typeface="ＭＳ Ｐゴシック" charset="0"/>
        <a:cs typeface="ＭＳ Ｐゴシック" charset="0"/>
      </a:defRPr>
    </a:lvl6pPr>
    <a:lvl7pPr marL="2743200" algn="l" defTabSz="457200" rtl="0" eaLnBrk="1" latinLnBrk="0" hangingPunct="1">
      <a:defRPr kern="1200">
        <a:solidFill>
          <a:schemeClr val="tx1"/>
        </a:solidFill>
        <a:latin typeface="Calibri" charset="0"/>
        <a:ea typeface="ＭＳ Ｐゴシック" charset="0"/>
        <a:cs typeface="ＭＳ Ｐゴシック" charset="0"/>
      </a:defRPr>
    </a:lvl7pPr>
    <a:lvl8pPr marL="3200400" algn="l" defTabSz="457200" rtl="0" eaLnBrk="1" latinLnBrk="0" hangingPunct="1">
      <a:defRPr kern="1200">
        <a:solidFill>
          <a:schemeClr val="tx1"/>
        </a:solidFill>
        <a:latin typeface="Calibri" charset="0"/>
        <a:ea typeface="ＭＳ Ｐゴシック" charset="0"/>
        <a:cs typeface="ＭＳ Ｐゴシック" charset="0"/>
      </a:defRPr>
    </a:lvl8pPr>
    <a:lvl9pPr marL="3657600" algn="l" defTabSz="457200" rtl="0" eaLnBrk="1" latinLnBrk="0" hangingPunct="1">
      <a:defRPr kern="1200">
        <a:solidFill>
          <a:schemeClr val="tx1"/>
        </a:solidFill>
        <a:latin typeface="Calibri" charset="0"/>
        <a:ea typeface="ＭＳ Ｐゴシック" charset="0"/>
        <a:cs typeface="ＭＳ Ｐゴシック"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clrMode="bw" scaleToFitPaper="1"/>
  <p:clrMru>
    <a:srgbClr val="9C0D60"/>
    <a:srgbClr val="AE2500"/>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59664" autoAdjust="0"/>
  </p:normalViewPr>
  <p:slideViewPr>
    <p:cSldViewPr snapToGrid="0" snapToObjects="1">
      <p:cViewPr>
        <p:scale>
          <a:sx n="99" d="100"/>
          <a:sy n="99" d="100"/>
        </p:scale>
        <p:origin x="-1704" y="9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notesMaster" Target="notesMasters/notesMaster1.xml"/><Relationship Id="rId14" Type="http://schemas.openxmlformats.org/officeDocument/2006/relationships/printerSettings" Target="printerSettings/printerSettings1.bin"/><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troysheahan:Google%20Drive:MO.%2050.%20Projects:10.%20Referral%20and%20Retention:02.%20Business%20Case:RFI%20Financial%20Model%20v0.4.2.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lineChart>
        <c:grouping val="standard"/>
        <c:varyColors val="0"/>
        <c:ser>
          <c:idx val="0"/>
          <c:order val="0"/>
          <c:tx>
            <c:strRef>
              <c:f>DATA!$A$46:$B$46</c:f>
              <c:strCache>
                <c:ptCount val="1"/>
                <c:pt idx="0">
                  <c:v>NEW MEMBERS</c:v>
                </c:pt>
              </c:strCache>
            </c:strRef>
          </c:tx>
          <c:marker>
            <c:symbol val="none"/>
          </c:marker>
          <c:dPt>
            <c:idx val="8"/>
            <c:bubble3D val="0"/>
            <c:spPr>
              <a:ln>
                <a:prstDash val="sysDot"/>
              </a:ln>
            </c:spPr>
          </c:dPt>
          <c:dPt>
            <c:idx val="9"/>
            <c:bubble3D val="0"/>
            <c:spPr>
              <a:ln>
                <a:prstDash val="sysDot"/>
              </a:ln>
            </c:spPr>
          </c:dPt>
          <c:dPt>
            <c:idx val="10"/>
            <c:bubble3D val="0"/>
            <c:spPr>
              <a:ln>
                <a:prstDash val="sysDot"/>
              </a:ln>
            </c:spPr>
          </c:dPt>
          <c:cat>
            <c:strRef>
              <c:f>DATA!$C$45:$M$45</c:f>
              <c:strCache>
                <c:ptCount val="11"/>
                <c:pt idx="0">
                  <c:v>FY08</c:v>
                </c:pt>
                <c:pt idx="1">
                  <c:v>FY09</c:v>
                </c:pt>
                <c:pt idx="2">
                  <c:v>FY10</c:v>
                </c:pt>
                <c:pt idx="3">
                  <c:v>FY11</c:v>
                </c:pt>
                <c:pt idx="4">
                  <c:v>FY12</c:v>
                </c:pt>
                <c:pt idx="5">
                  <c:v>FY13</c:v>
                </c:pt>
                <c:pt idx="6">
                  <c:v>FY14</c:v>
                </c:pt>
                <c:pt idx="7">
                  <c:v>FY15</c:v>
                </c:pt>
                <c:pt idx="8">
                  <c:v>FY16</c:v>
                </c:pt>
                <c:pt idx="9">
                  <c:v>FY17</c:v>
                </c:pt>
                <c:pt idx="10">
                  <c:v>FY18</c:v>
                </c:pt>
              </c:strCache>
            </c:strRef>
          </c:cat>
          <c:val>
            <c:numRef>
              <c:f>DATA!$C$46:$M$46</c:f>
              <c:numCache>
                <c:formatCode>_-* #,##0_-;\-* #,##0_-;_-* "-"??_-;_-@_-</c:formatCode>
                <c:ptCount val="11"/>
                <c:pt idx="0">
                  <c:v>603508.0</c:v>
                </c:pt>
                <c:pt idx="1">
                  <c:v>572636.0</c:v>
                </c:pt>
                <c:pt idx="2">
                  <c:v>516797.0</c:v>
                </c:pt>
                <c:pt idx="3">
                  <c:v>505976.0</c:v>
                </c:pt>
                <c:pt idx="4">
                  <c:v>572875.0</c:v>
                </c:pt>
                <c:pt idx="5">
                  <c:v>576576.0</c:v>
                </c:pt>
                <c:pt idx="6">
                  <c:v>585030.0</c:v>
                </c:pt>
                <c:pt idx="7">
                  <c:v>586228.0</c:v>
                </c:pt>
                <c:pt idx="8">
                  <c:v>591440.0</c:v>
                </c:pt>
                <c:pt idx="9">
                  <c:v>597064.0</c:v>
                </c:pt>
                <c:pt idx="10">
                  <c:v>601938.0</c:v>
                </c:pt>
              </c:numCache>
            </c:numRef>
          </c:val>
          <c:smooth val="0"/>
        </c:ser>
        <c:ser>
          <c:idx val="1"/>
          <c:order val="1"/>
          <c:tx>
            <c:strRef>
              <c:f>DATA!$A$47:$B$47</c:f>
              <c:strCache>
                <c:ptCount val="1"/>
                <c:pt idx="0">
                  <c:v>TRANSFERS</c:v>
                </c:pt>
              </c:strCache>
            </c:strRef>
          </c:tx>
          <c:marker>
            <c:symbol val="none"/>
          </c:marker>
          <c:dPt>
            <c:idx val="8"/>
            <c:bubble3D val="0"/>
            <c:spPr>
              <a:ln>
                <a:prstDash val="sysDot"/>
              </a:ln>
            </c:spPr>
          </c:dPt>
          <c:dPt>
            <c:idx val="9"/>
            <c:bubble3D val="0"/>
            <c:spPr>
              <a:ln>
                <a:prstDash val="sysDot"/>
              </a:ln>
            </c:spPr>
          </c:dPt>
          <c:dPt>
            <c:idx val="10"/>
            <c:bubble3D val="0"/>
            <c:spPr>
              <a:ln>
                <a:prstDash val="sysDot"/>
              </a:ln>
            </c:spPr>
          </c:dPt>
          <c:cat>
            <c:strRef>
              <c:f>DATA!$C$45:$M$45</c:f>
              <c:strCache>
                <c:ptCount val="11"/>
                <c:pt idx="0">
                  <c:v>FY08</c:v>
                </c:pt>
                <c:pt idx="1">
                  <c:v>FY09</c:v>
                </c:pt>
                <c:pt idx="2">
                  <c:v>FY10</c:v>
                </c:pt>
                <c:pt idx="3">
                  <c:v>FY11</c:v>
                </c:pt>
                <c:pt idx="4">
                  <c:v>FY12</c:v>
                </c:pt>
                <c:pt idx="5">
                  <c:v>FY13</c:v>
                </c:pt>
                <c:pt idx="6">
                  <c:v>FY14</c:v>
                </c:pt>
                <c:pt idx="7">
                  <c:v>FY15</c:v>
                </c:pt>
                <c:pt idx="8">
                  <c:v>FY16</c:v>
                </c:pt>
                <c:pt idx="9">
                  <c:v>FY17</c:v>
                </c:pt>
                <c:pt idx="10">
                  <c:v>FY18</c:v>
                </c:pt>
              </c:strCache>
            </c:strRef>
          </c:cat>
          <c:val>
            <c:numRef>
              <c:f>DATA!$C$47:$M$47</c:f>
              <c:numCache>
                <c:formatCode>_-* #,##0_-;\-* #,##0_-;_-* "-"??_-;_-@_-</c:formatCode>
                <c:ptCount val="11"/>
                <c:pt idx="0">
                  <c:v>68455.0</c:v>
                </c:pt>
                <c:pt idx="1">
                  <c:v>82480.0</c:v>
                </c:pt>
                <c:pt idx="2">
                  <c:v>80723.0</c:v>
                </c:pt>
                <c:pt idx="3">
                  <c:v>115879.0</c:v>
                </c:pt>
                <c:pt idx="4">
                  <c:v>124850.0</c:v>
                </c:pt>
                <c:pt idx="5">
                  <c:v>135948.0</c:v>
                </c:pt>
                <c:pt idx="6">
                  <c:v>190521.0</c:v>
                </c:pt>
                <c:pt idx="7">
                  <c:v>234463.0</c:v>
                </c:pt>
                <c:pt idx="8">
                  <c:v>291236.0</c:v>
                </c:pt>
                <c:pt idx="9">
                  <c:v>376343.0</c:v>
                </c:pt>
                <c:pt idx="10">
                  <c:v>472782.0</c:v>
                </c:pt>
              </c:numCache>
            </c:numRef>
          </c:val>
          <c:smooth val="0"/>
        </c:ser>
        <c:dLbls>
          <c:showLegendKey val="0"/>
          <c:showVal val="0"/>
          <c:showCatName val="0"/>
          <c:showSerName val="0"/>
          <c:showPercent val="0"/>
          <c:showBubbleSize val="0"/>
        </c:dLbls>
        <c:marker val="1"/>
        <c:smooth val="0"/>
        <c:axId val="2056417896"/>
        <c:axId val="2056411928"/>
      </c:lineChart>
      <c:catAx>
        <c:axId val="2056417896"/>
        <c:scaling>
          <c:orientation val="minMax"/>
        </c:scaling>
        <c:delete val="0"/>
        <c:axPos val="b"/>
        <c:majorTickMark val="out"/>
        <c:minorTickMark val="none"/>
        <c:tickLblPos val="nextTo"/>
        <c:crossAx val="2056411928"/>
        <c:crosses val="autoZero"/>
        <c:auto val="1"/>
        <c:lblAlgn val="ctr"/>
        <c:lblOffset val="100"/>
        <c:noMultiLvlLbl val="0"/>
      </c:catAx>
      <c:valAx>
        <c:axId val="2056411928"/>
        <c:scaling>
          <c:orientation val="minMax"/>
        </c:scaling>
        <c:delete val="0"/>
        <c:axPos val="l"/>
        <c:majorGridlines/>
        <c:numFmt formatCode="_-* #,##0_-;\-* #,##0_-;_-* &quot;-&quot;??_-;_-@_-" sourceLinked="1"/>
        <c:majorTickMark val="out"/>
        <c:minorTickMark val="none"/>
        <c:tickLblPos val="nextTo"/>
        <c:crossAx val="2056417896"/>
        <c:crosses val="autoZero"/>
        <c:crossBetween val="between"/>
      </c:valAx>
    </c:plotArea>
    <c:legend>
      <c:legendPos val="r"/>
      <c:layout>
        <c:manualLayout>
          <c:xMode val="edge"/>
          <c:yMode val="edge"/>
          <c:x val="0.831469998574012"/>
          <c:y val="0.0594902179583328"/>
          <c:w val="0.156125856813847"/>
          <c:h val="0.379729266968287"/>
        </c:manualLayout>
      </c:layout>
      <c:overlay val="0"/>
    </c:legend>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smtClean="0">
                <a:latin typeface="+mn-lt"/>
                <a:ea typeface="+mn-ea"/>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ea typeface="+mn-ea"/>
                <a:cs typeface="+mn-cs"/>
              </a:defRPr>
            </a:lvl1pPr>
          </a:lstStyle>
          <a:p>
            <a:pPr>
              <a:defRPr/>
            </a:pPr>
            <a:fld id="{3B5EB248-DE63-4F41-BDFD-2DC302FBA177}" type="datetimeFigureOut">
              <a:rPr lang="en-US"/>
              <a:pPr>
                <a:defRPr/>
              </a:pPr>
              <a:t>20/07/15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AU" noProof="0" smtClean="0"/>
              <a:t>Click to edit Master text styles</a:t>
            </a:r>
          </a:p>
          <a:p>
            <a:pPr lvl="1"/>
            <a:r>
              <a:rPr lang="en-AU" noProof="0" smtClean="0"/>
              <a:t>Second level</a:t>
            </a:r>
          </a:p>
          <a:p>
            <a:pPr lvl="2"/>
            <a:r>
              <a:rPr lang="en-AU" noProof="0" smtClean="0"/>
              <a:t>Third level</a:t>
            </a:r>
          </a:p>
          <a:p>
            <a:pPr lvl="3"/>
            <a:r>
              <a:rPr lang="en-AU" noProof="0" smtClean="0"/>
              <a:t>Fourth level</a:t>
            </a:r>
          </a:p>
          <a:p>
            <a:pPr lvl="4"/>
            <a:r>
              <a:rPr lang="en-AU" noProof="0" smtClean="0"/>
              <a:t>Fifth level</a:t>
            </a:r>
            <a:endParaRPr lang="en-US"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smtClean="0">
                <a:latin typeface="+mn-lt"/>
                <a:ea typeface="+mn-ea"/>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ea typeface="+mn-ea"/>
                <a:cs typeface="+mn-cs"/>
              </a:defRPr>
            </a:lvl1pPr>
          </a:lstStyle>
          <a:p>
            <a:pPr>
              <a:defRPr/>
            </a:pPr>
            <a:fld id="{1F1E9121-0266-964D-BBE4-9D0AD91564A9}" type="slidenum">
              <a:rPr lang="en-US"/>
              <a:pPr>
                <a:defRPr/>
              </a:pPr>
              <a:t>‹#›</a:t>
            </a:fld>
            <a:endParaRPr lang="en-US"/>
          </a:p>
        </p:txBody>
      </p:sp>
    </p:spTree>
    <p:extLst>
      <p:ext uri="{BB962C8B-B14F-4D97-AF65-F5344CB8AC3E}">
        <p14:creationId xmlns:p14="http://schemas.microsoft.com/office/powerpoint/2010/main" val="3474165215"/>
      </p:ext>
    </p:extLst>
  </p:cSld>
  <p:clrMap bg1="lt1" tx1="dk1" bg2="lt2" tx2="dk2" accent1="accent1" accent2="accent2" accent3="accent3" accent4="accent4" accent5="accent5" accent6="accent6" hlink="hlink" folHlink="folHlink"/>
  <p:notesStyle>
    <a:lvl1pPr algn="l" defTabSz="457200" rtl="0" fontAlgn="base">
      <a:spcBef>
        <a:spcPct val="30000"/>
      </a:spcBef>
      <a:spcAft>
        <a:spcPct val="0"/>
      </a:spcAft>
      <a:defRPr sz="1200" kern="1200">
        <a:solidFill>
          <a:schemeClr val="tx1"/>
        </a:solidFill>
        <a:latin typeface="+mn-lt"/>
        <a:ea typeface="ＭＳ Ｐゴシック" charset="0"/>
        <a:cs typeface="ＭＳ Ｐゴシック" charset="0"/>
      </a:defRPr>
    </a:lvl1pPr>
    <a:lvl2pPr marL="457200" algn="l" defTabSz="457200" rtl="0" fontAlgn="base">
      <a:spcBef>
        <a:spcPct val="30000"/>
      </a:spcBef>
      <a:spcAft>
        <a:spcPct val="0"/>
      </a:spcAft>
      <a:defRPr sz="1200" kern="1200">
        <a:solidFill>
          <a:schemeClr val="tx1"/>
        </a:solidFill>
        <a:latin typeface="+mn-lt"/>
        <a:ea typeface="ＭＳ Ｐゴシック" charset="0"/>
        <a:cs typeface="+mn-cs"/>
      </a:defRPr>
    </a:lvl2pPr>
    <a:lvl3pPr marL="914400" algn="l" defTabSz="457200" rtl="0" fontAlgn="base">
      <a:spcBef>
        <a:spcPct val="30000"/>
      </a:spcBef>
      <a:spcAft>
        <a:spcPct val="0"/>
      </a:spcAft>
      <a:defRPr sz="1200" kern="1200">
        <a:solidFill>
          <a:schemeClr val="tx1"/>
        </a:solidFill>
        <a:latin typeface="+mn-lt"/>
        <a:ea typeface="ＭＳ Ｐゴシック" charset="0"/>
        <a:cs typeface="+mn-cs"/>
      </a:defRPr>
    </a:lvl3pPr>
    <a:lvl4pPr marL="1371600" algn="l" defTabSz="457200" rtl="0" fontAlgn="base">
      <a:spcBef>
        <a:spcPct val="30000"/>
      </a:spcBef>
      <a:spcAft>
        <a:spcPct val="0"/>
      </a:spcAft>
      <a:defRPr sz="1200" kern="1200">
        <a:solidFill>
          <a:schemeClr val="tx1"/>
        </a:solidFill>
        <a:latin typeface="+mn-lt"/>
        <a:ea typeface="ＭＳ Ｐゴシック" charset="0"/>
        <a:cs typeface="+mn-cs"/>
      </a:defRPr>
    </a:lvl4pPr>
    <a:lvl5pPr marL="1828800" algn="l" defTabSz="457200" rtl="0" fontAlgn="base">
      <a:spcBef>
        <a:spcPct val="30000"/>
      </a:spcBef>
      <a:spcAft>
        <a:spcPct val="0"/>
      </a:spcAft>
      <a:defRPr sz="1200" kern="1200">
        <a:solidFill>
          <a:schemeClr val="tx1"/>
        </a:solidFill>
        <a:latin typeface="+mn-lt"/>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457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spcAft>
                <a:spcPts val="600"/>
              </a:spcAft>
            </a:pPr>
            <a:r>
              <a:rPr lang="en-US" sz="900" dirty="0">
                <a:latin typeface="Calibri" charset="0"/>
              </a:rPr>
              <a:t>Good morning delegates</a:t>
            </a:r>
          </a:p>
          <a:p>
            <a:pPr>
              <a:spcBef>
                <a:spcPct val="0"/>
              </a:spcBef>
              <a:spcAft>
                <a:spcPts val="600"/>
              </a:spcAft>
            </a:pPr>
            <a:r>
              <a:rPr lang="en-US" sz="900" dirty="0">
                <a:latin typeface="Calibri" charset="0"/>
              </a:rPr>
              <a:t>As you can see from the screen my name is Troy Sheahan and I’m the newly appointed CEO of Members Own Funds.</a:t>
            </a:r>
          </a:p>
          <a:p>
            <a:pPr>
              <a:spcBef>
                <a:spcPct val="0"/>
              </a:spcBef>
              <a:spcAft>
                <a:spcPts val="600"/>
              </a:spcAft>
            </a:pPr>
            <a:r>
              <a:rPr lang="en-US" sz="900" dirty="0">
                <a:latin typeface="Calibri" charset="0"/>
              </a:rPr>
              <a:t>Prior to joining Members Own, I was at GMHBA for nearly 16 years in a variety of roles, some marketing-related, some operational, some technical but none compliance-related.</a:t>
            </a:r>
          </a:p>
          <a:p>
            <a:pPr>
              <a:spcBef>
                <a:spcPct val="0"/>
              </a:spcBef>
              <a:spcAft>
                <a:spcPts val="600"/>
              </a:spcAft>
            </a:pPr>
            <a:r>
              <a:rPr lang="en-US" sz="900" dirty="0">
                <a:latin typeface="Calibri" charset="0"/>
              </a:rPr>
              <a:t>Most recently I spent 5 years as the General Manager of Frank Health Insurance, where for the first time in my career I had overall accountability for both Marketing and Operations</a:t>
            </a:r>
            <a:r>
              <a:rPr lang="en-US" sz="900" dirty="0" smtClean="0">
                <a:latin typeface="Calibri" charset="0"/>
              </a:rPr>
              <a:t>.</a:t>
            </a:r>
          </a:p>
          <a:p>
            <a:pPr>
              <a:spcBef>
                <a:spcPct val="0"/>
              </a:spcBef>
              <a:spcAft>
                <a:spcPts val="600"/>
              </a:spcAft>
            </a:pPr>
            <a:endParaRPr lang="en-US" sz="900" dirty="0" smtClean="0">
              <a:latin typeface="Calibri" charset="0"/>
            </a:endParaRPr>
          </a:p>
          <a:p>
            <a:pPr>
              <a:spcBef>
                <a:spcPct val="0"/>
              </a:spcBef>
              <a:spcAft>
                <a:spcPts val="600"/>
              </a:spcAft>
            </a:pPr>
            <a:r>
              <a:rPr lang="en-US" sz="900" dirty="0" smtClean="0">
                <a:latin typeface="Calibri" charset="0"/>
              </a:rPr>
              <a:t>As</a:t>
            </a:r>
            <a:r>
              <a:rPr lang="en-US" sz="900" baseline="0" dirty="0" smtClean="0">
                <a:latin typeface="Calibri" charset="0"/>
              </a:rPr>
              <a:t> the person responsible for building awareness in a new online-only brand, pushing the boundaries in Marketing was the first place I looked. But it wasn’t that simple, unfortunately nothing ever is.</a:t>
            </a:r>
          </a:p>
          <a:p>
            <a:pPr>
              <a:spcBef>
                <a:spcPct val="0"/>
              </a:spcBef>
              <a:spcAft>
                <a:spcPts val="600"/>
              </a:spcAft>
            </a:pPr>
            <a:r>
              <a:rPr lang="en-US" sz="900" baseline="0" dirty="0" smtClean="0">
                <a:latin typeface="Calibri" charset="0"/>
              </a:rPr>
              <a:t>I had to find a way to push the boundaries whilst remaining compliant. </a:t>
            </a:r>
          </a:p>
          <a:p>
            <a:pPr>
              <a:spcBef>
                <a:spcPct val="0"/>
              </a:spcBef>
              <a:spcAft>
                <a:spcPts val="600"/>
              </a:spcAft>
            </a:pPr>
            <a:r>
              <a:rPr lang="en-US" sz="900" baseline="0" dirty="0" smtClean="0">
                <a:latin typeface="Calibri" charset="0"/>
              </a:rPr>
              <a:t>And one of the biggest challenges we faced was that in 2009 the Code didn’t cater well for an only-only service delivery model, which inevitably created some tension between what we wanted to do as a Marketing team and what Compliance would allow us to do. </a:t>
            </a:r>
          </a:p>
          <a:p>
            <a:pPr>
              <a:spcBef>
                <a:spcPct val="0"/>
              </a:spcBef>
              <a:spcAft>
                <a:spcPts val="600"/>
              </a:spcAft>
            </a:pPr>
            <a:r>
              <a:rPr lang="en-US" sz="900" baseline="0" dirty="0" smtClean="0">
                <a:latin typeface="Calibri" charset="0"/>
              </a:rPr>
              <a:t>But by using the Code as a guide, we ultimately found solutions that both parties were happy with. And most importantly were better for the customer.</a:t>
            </a:r>
            <a:endParaRPr lang="en-US" sz="900" dirty="0" smtClean="0">
              <a:latin typeface="Calibri" charset="0"/>
            </a:endParaRPr>
          </a:p>
          <a:p>
            <a:pPr>
              <a:spcBef>
                <a:spcPct val="0"/>
              </a:spcBef>
              <a:spcAft>
                <a:spcPts val="600"/>
              </a:spcAft>
            </a:pPr>
            <a:endParaRPr lang="en-US" sz="900" dirty="0" smtClean="0">
              <a:latin typeface="Calibri" charset="0"/>
            </a:endParaRPr>
          </a:p>
          <a:p>
            <a:pPr marL="0" marR="0" indent="0" algn="l" defTabSz="457200" rtl="0" eaLnBrk="1" fontAlgn="base" latinLnBrk="0" hangingPunct="1">
              <a:lnSpc>
                <a:spcPct val="100000"/>
              </a:lnSpc>
              <a:spcBef>
                <a:spcPct val="0"/>
              </a:spcBef>
              <a:spcAft>
                <a:spcPts val="600"/>
              </a:spcAft>
              <a:buClrTx/>
              <a:buSzTx/>
              <a:buFontTx/>
              <a:buNone/>
              <a:tabLst/>
              <a:defRPr/>
            </a:pPr>
            <a:r>
              <a:rPr lang="en-US" sz="900" dirty="0" smtClean="0">
                <a:latin typeface="Calibri" charset="0"/>
              </a:rPr>
              <a:t>For anyone</a:t>
            </a:r>
            <a:r>
              <a:rPr lang="en-US" sz="900" baseline="0" dirty="0" smtClean="0">
                <a:latin typeface="Calibri" charset="0"/>
              </a:rPr>
              <a:t> that’s worked at a health insurer, and I’m guessing that’s most of you, you will have witnessed or maybe even experienced the tension that sometimes exists between Marketing and Compliance. </a:t>
            </a:r>
          </a:p>
          <a:p>
            <a:pPr marL="0" marR="0" indent="0" algn="l" defTabSz="457200" rtl="0" eaLnBrk="1" fontAlgn="base" latinLnBrk="0" hangingPunct="1">
              <a:lnSpc>
                <a:spcPct val="100000"/>
              </a:lnSpc>
              <a:spcBef>
                <a:spcPct val="0"/>
              </a:spcBef>
              <a:spcAft>
                <a:spcPts val="600"/>
              </a:spcAft>
              <a:buClrTx/>
              <a:buSzTx/>
              <a:buFontTx/>
              <a:buNone/>
              <a:tabLst/>
              <a:defRPr/>
            </a:pPr>
            <a:r>
              <a:rPr lang="en-US" sz="900" baseline="0" dirty="0" smtClean="0">
                <a:latin typeface="Calibri" charset="0"/>
              </a:rPr>
              <a:t>My short presentation focuses on how Marketers should view the Code, along with other rules and regulations, as a guide to delivering better outcomes.</a:t>
            </a:r>
          </a:p>
          <a:p>
            <a:pPr>
              <a:spcBef>
                <a:spcPct val="0"/>
              </a:spcBef>
              <a:spcAft>
                <a:spcPts val="600"/>
              </a:spcAft>
            </a:pPr>
            <a:endParaRPr lang="en-US" sz="900" dirty="0" smtClean="0">
              <a:latin typeface="Calibri" charset="0"/>
            </a:endParaRPr>
          </a:p>
          <a:p>
            <a:pPr>
              <a:spcBef>
                <a:spcPct val="0"/>
              </a:spcBef>
              <a:spcAft>
                <a:spcPts val="600"/>
              </a:spcAft>
            </a:pPr>
            <a:r>
              <a:rPr lang="en-US" sz="900" dirty="0" smtClean="0">
                <a:latin typeface="Calibri" charset="0"/>
              </a:rPr>
              <a:t>CLICK: NEXT</a:t>
            </a:r>
            <a:endParaRPr lang="en-US" sz="900" dirty="0">
              <a:latin typeface="Calibri" charset="0"/>
            </a:endParaRPr>
          </a:p>
        </p:txBody>
      </p:sp>
      <p:sp>
        <p:nvSpPr>
          <p:cNvPr id="2457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AC5C5519-A0DA-464A-9218-BAD96F6DFD22}" type="slidenum">
              <a:rPr lang="en-US"/>
              <a:pPr fontAlgn="base">
                <a:spcBef>
                  <a:spcPct val="0"/>
                </a:spcBef>
                <a:spcAft>
                  <a:spcPct val="0"/>
                </a:spcAft>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560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spcAft>
                <a:spcPts val="600"/>
              </a:spcAft>
            </a:pPr>
            <a:r>
              <a:rPr lang="en-US" sz="900" dirty="0" smtClean="0">
                <a:latin typeface="Calibri" charset="0"/>
              </a:rPr>
              <a:t>It’s </a:t>
            </a:r>
            <a:r>
              <a:rPr lang="en-US" sz="900" dirty="0">
                <a:latin typeface="Calibri" charset="0"/>
              </a:rPr>
              <a:t>no wonder there’s tension between Marketers and those teams responsible for compliance with the Code (from here on referred to as Compliance)</a:t>
            </a:r>
          </a:p>
          <a:p>
            <a:pPr>
              <a:spcBef>
                <a:spcPct val="0"/>
              </a:spcBef>
              <a:spcAft>
                <a:spcPts val="600"/>
              </a:spcAft>
            </a:pPr>
            <a:r>
              <a:rPr lang="en-US" sz="900" dirty="0">
                <a:latin typeface="Calibri" charset="0"/>
              </a:rPr>
              <a:t>Just look at them, they’re generally very different people</a:t>
            </a:r>
          </a:p>
          <a:p>
            <a:pPr>
              <a:spcBef>
                <a:spcPct val="0"/>
              </a:spcBef>
              <a:spcAft>
                <a:spcPts val="600"/>
              </a:spcAft>
            </a:pPr>
            <a:r>
              <a:rPr lang="en-US" sz="900" dirty="0">
                <a:latin typeface="Calibri" charset="0"/>
              </a:rPr>
              <a:t>They come from different backgrounds and they see things differently</a:t>
            </a:r>
            <a:r>
              <a:rPr lang="en-US" sz="900" dirty="0" smtClean="0">
                <a:latin typeface="Calibri" charset="0"/>
              </a:rPr>
              <a:t>. Here are some massive </a:t>
            </a:r>
            <a:r>
              <a:rPr lang="en-US" sz="900" dirty="0" err="1" smtClean="0">
                <a:latin typeface="Calibri" charset="0"/>
              </a:rPr>
              <a:t>generalisations</a:t>
            </a:r>
            <a:r>
              <a:rPr lang="en-US" sz="900" dirty="0" smtClean="0">
                <a:latin typeface="Calibri" charset="0"/>
              </a:rPr>
              <a:t> that help make my point:</a:t>
            </a:r>
            <a:endParaRPr lang="en-US" sz="900" dirty="0">
              <a:latin typeface="Calibri" charset="0"/>
            </a:endParaRPr>
          </a:p>
          <a:p>
            <a:pPr>
              <a:spcBef>
                <a:spcPct val="0"/>
              </a:spcBef>
              <a:spcAft>
                <a:spcPts val="600"/>
              </a:spcAft>
            </a:pPr>
            <a:endParaRPr lang="en-US" sz="900" dirty="0">
              <a:latin typeface="Calibri" charset="0"/>
            </a:endParaRPr>
          </a:p>
          <a:p>
            <a:pPr>
              <a:spcBef>
                <a:spcPct val="0"/>
              </a:spcBef>
              <a:spcAft>
                <a:spcPts val="600"/>
              </a:spcAft>
            </a:pPr>
            <a:r>
              <a:rPr lang="en-US" sz="900" dirty="0">
                <a:latin typeface="Calibri" charset="0"/>
              </a:rPr>
              <a:t>CLICK: Marketers often see themselves as more important than compliance people. After all, they generate sales whereas compliance just seem to get in the way.</a:t>
            </a:r>
          </a:p>
          <a:p>
            <a:pPr>
              <a:spcBef>
                <a:spcPct val="0"/>
              </a:spcBef>
              <a:spcAft>
                <a:spcPts val="600"/>
              </a:spcAft>
            </a:pPr>
            <a:r>
              <a:rPr lang="en-US" sz="900" dirty="0">
                <a:latin typeface="Calibri" charset="0"/>
              </a:rPr>
              <a:t>CLICK: They often come from outside the industry – I can’t tell you how many times I’ve heard someone say it will be great to bring in some marketing experience from another category</a:t>
            </a:r>
          </a:p>
          <a:p>
            <a:pPr>
              <a:spcBef>
                <a:spcPct val="0"/>
              </a:spcBef>
              <a:spcAft>
                <a:spcPts val="600"/>
              </a:spcAft>
            </a:pPr>
            <a:r>
              <a:rPr lang="en-US" sz="900" dirty="0">
                <a:latin typeface="Calibri" charset="0"/>
              </a:rPr>
              <a:t>CLICK: Marketers are extroverts</a:t>
            </a:r>
          </a:p>
          <a:p>
            <a:pPr>
              <a:spcBef>
                <a:spcPct val="0"/>
              </a:spcBef>
              <a:spcAft>
                <a:spcPts val="600"/>
              </a:spcAft>
            </a:pPr>
            <a:r>
              <a:rPr lang="en-US" sz="900" dirty="0">
                <a:latin typeface="Calibri" charset="0"/>
              </a:rPr>
              <a:t>CLICK: Which means they’re usually loud</a:t>
            </a:r>
          </a:p>
          <a:p>
            <a:pPr>
              <a:spcBef>
                <a:spcPct val="0"/>
              </a:spcBef>
              <a:spcAft>
                <a:spcPts val="600"/>
              </a:spcAft>
            </a:pPr>
            <a:r>
              <a:rPr lang="en-US" sz="900" dirty="0">
                <a:latin typeface="Calibri" charset="0"/>
              </a:rPr>
              <a:t>CLICK: They talk big picture and frown on those who </a:t>
            </a:r>
            <a:r>
              <a:rPr lang="en-US" sz="900" dirty="0" smtClean="0">
                <a:latin typeface="Calibri" charset="0"/>
              </a:rPr>
              <a:t>get bogged down in the </a:t>
            </a:r>
            <a:r>
              <a:rPr lang="en-US" sz="900" dirty="0">
                <a:latin typeface="Calibri" charset="0"/>
              </a:rPr>
              <a:t>detail</a:t>
            </a:r>
          </a:p>
          <a:p>
            <a:pPr>
              <a:spcBef>
                <a:spcPct val="0"/>
              </a:spcBef>
              <a:spcAft>
                <a:spcPts val="600"/>
              </a:spcAft>
            </a:pPr>
            <a:r>
              <a:rPr lang="en-US" sz="900" dirty="0">
                <a:latin typeface="Calibri" charset="0"/>
              </a:rPr>
              <a:t>CLICK: they have short attention spans, which is why they love taglines. “Boil it down into a single thought” they </a:t>
            </a:r>
            <a:r>
              <a:rPr lang="en-US" sz="900" dirty="0" smtClean="0">
                <a:latin typeface="Calibri" charset="0"/>
              </a:rPr>
              <a:t>say</a:t>
            </a:r>
            <a:endParaRPr lang="en-US" sz="900" dirty="0">
              <a:latin typeface="Calibri" charset="0"/>
            </a:endParaRPr>
          </a:p>
          <a:p>
            <a:pPr>
              <a:spcBef>
                <a:spcPct val="0"/>
              </a:spcBef>
              <a:spcAft>
                <a:spcPts val="600"/>
              </a:spcAft>
            </a:pPr>
            <a:r>
              <a:rPr lang="en-US" sz="900" dirty="0">
                <a:latin typeface="Calibri" charset="0"/>
              </a:rPr>
              <a:t>CLICK: And as you’d expect, Compliance are </a:t>
            </a:r>
            <a:r>
              <a:rPr lang="en-US" sz="900" dirty="0" smtClean="0">
                <a:latin typeface="Calibri" charset="0"/>
              </a:rPr>
              <a:t>often </a:t>
            </a:r>
            <a:r>
              <a:rPr lang="en-US" sz="900" dirty="0">
                <a:latin typeface="Calibri" charset="0"/>
              </a:rPr>
              <a:t>the opposite.</a:t>
            </a:r>
          </a:p>
          <a:p>
            <a:pPr>
              <a:spcBef>
                <a:spcPct val="0"/>
              </a:spcBef>
              <a:spcAft>
                <a:spcPts val="600"/>
              </a:spcAft>
            </a:pPr>
            <a:endParaRPr lang="en-US" sz="900" dirty="0">
              <a:latin typeface="Calibri" charset="0"/>
            </a:endParaRPr>
          </a:p>
          <a:p>
            <a:pPr>
              <a:spcBef>
                <a:spcPct val="0"/>
              </a:spcBef>
              <a:spcAft>
                <a:spcPts val="600"/>
              </a:spcAft>
            </a:pPr>
            <a:r>
              <a:rPr lang="en-US" sz="900" dirty="0">
                <a:latin typeface="Calibri" charset="0"/>
              </a:rPr>
              <a:t>But probably the biggest difference, and one that really infuriates Compliance, is this…</a:t>
            </a:r>
            <a:r>
              <a:rPr lang="en-US" sz="900" dirty="0" smtClean="0">
                <a:latin typeface="Calibri" charset="0"/>
              </a:rPr>
              <a:t>.</a:t>
            </a:r>
            <a:endParaRPr lang="en-US" sz="900" dirty="0">
              <a:latin typeface="Calibri" charset="0"/>
            </a:endParaRPr>
          </a:p>
          <a:p>
            <a:pPr>
              <a:spcBef>
                <a:spcPct val="0"/>
              </a:spcBef>
              <a:spcAft>
                <a:spcPts val="600"/>
              </a:spcAft>
            </a:pPr>
            <a:r>
              <a:rPr lang="en-US" sz="900" dirty="0">
                <a:latin typeface="Calibri" charset="0"/>
              </a:rPr>
              <a:t>CLICK: Marketers can’t </a:t>
            </a:r>
            <a:r>
              <a:rPr lang="en-US" sz="900" dirty="0" smtClean="0">
                <a:latin typeface="Calibri" charset="0"/>
              </a:rPr>
              <a:t>spell</a:t>
            </a:r>
          </a:p>
          <a:p>
            <a:pPr>
              <a:spcBef>
                <a:spcPct val="0"/>
              </a:spcBef>
              <a:spcAft>
                <a:spcPts val="600"/>
              </a:spcAft>
            </a:pPr>
            <a:endParaRPr lang="en-US" sz="900" dirty="0" smtClean="0">
              <a:latin typeface="Calibri" charset="0"/>
            </a:endParaRPr>
          </a:p>
          <a:p>
            <a:pPr>
              <a:spcBef>
                <a:spcPct val="0"/>
              </a:spcBef>
              <a:spcAft>
                <a:spcPts val="600"/>
              </a:spcAft>
            </a:pPr>
            <a:r>
              <a:rPr lang="en-US" sz="900" dirty="0" smtClean="0">
                <a:latin typeface="Calibri" charset="0"/>
              </a:rPr>
              <a:t>CLICK: NEXT</a:t>
            </a:r>
            <a:endParaRPr lang="en-US" sz="900" dirty="0">
              <a:latin typeface="Calibri" charset="0"/>
            </a:endParaRPr>
          </a:p>
        </p:txBody>
      </p:sp>
      <p:sp>
        <p:nvSpPr>
          <p:cNvPr id="2560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E875DDCA-B7DA-0542-AF1C-7C7491D78E49}" type="slidenum">
              <a:rPr lang="en-US"/>
              <a:pPr fontAlgn="base">
                <a:spcBef>
                  <a:spcPct val="0"/>
                </a:spcBef>
                <a:spcAft>
                  <a:spcPct val="0"/>
                </a:spcAft>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662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spcAft>
                <a:spcPts val="600"/>
              </a:spcAft>
            </a:pPr>
            <a:r>
              <a:rPr lang="en-US" sz="900" dirty="0">
                <a:latin typeface="Calibri" charset="0"/>
              </a:rPr>
              <a:t>Not only are Marketers and Compliance different </a:t>
            </a:r>
            <a:r>
              <a:rPr lang="en-US" sz="900" dirty="0" smtClean="0">
                <a:latin typeface="Calibri" charset="0"/>
              </a:rPr>
              <a:t>people, </a:t>
            </a:r>
            <a:r>
              <a:rPr lang="en-US" sz="900" dirty="0">
                <a:latin typeface="Calibri" charset="0"/>
              </a:rPr>
              <a:t>they also have different objectives.</a:t>
            </a:r>
          </a:p>
          <a:p>
            <a:pPr>
              <a:spcBef>
                <a:spcPct val="0"/>
              </a:spcBef>
              <a:spcAft>
                <a:spcPts val="600"/>
              </a:spcAft>
            </a:pPr>
            <a:endParaRPr lang="en-US" sz="900" dirty="0" smtClean="0">
              <a:latin typeface="Calibri" charset="0"/>
            </a:endParaRPr>
          </a:p>
          <a:p>
            <a:pPr>
              <a:spcBef>
                <a:spcPct val="0"/>
              </a:spcBef>
              <a:spcAft>
                <a:spcPts val="600"/>
              </a:spcAft>
            </a:pPr>
            <a:r>
              <a:rPr lang="en-US" sz="900" dirty="0" smtClean="0">
                <a:latin typeface="Calibri" charset="0"/>
              </a:rPr>
              <a:t>CLICK: Marketers exist to sell policies.</a:t>
            </a:r>
            <a:endParaRPr lang="en-US" sz="900" dirty="0">
              <a:latin typeface="Calibri" charset="0"/>
            </a:endParaRPr>
          </a:p>
          <a:p>
            <a:pPr>
              <a:spcBef>
                <a:spcPct val="0"/>
              </a:spcBef>
              <a:spcAft>
                <a:spcPts val="600"/>
              </a:spcAft>
            </a:pPr>
            <a:endParaRPr lang="en-US" sz="900" dirty="0" smtClean="0">
              <a:latin typeface="Calibri" charset="0"/>
            </a:endParaRPr>
          </a:p>
          <a:p>
            <a:pPr>
              <a:spcBef>
                <a:spcPct val="0"/>
              </a:spcBef>
              <a:spcAft>
                <a:spcPts val="600"/>
              </a:spcAft>
            </a:pPr>
            <a:r>
              <a:rPr lang="en-US" sz="900" dirty="0" smtClean="0">
                <a:latin typeface="Calibri" charset="0"/>
              </a:rPr>
              <a:t>They </a:t>
            </a:r>
            <a:r>
              <a:rPr lang="en-US" sz="900" dirty="0">
                <a:latin typeface="Calibri" charset="0"/>
              </a:rPr>
              <a:t>want Unique Selling Propositions they can shout from the rooftops – and </a:t>
            </a:r>
            <a:r>
              <a:rPr lang="en-US" sz="900" dirty="0" smtClean="0">
                <a:latin typeface="Calibri" charset="0"/>
              </a:rPr>
              <a:t>they’re not keen on letting </a:t>
            </a:r>
            <a:r>
              <a:rPr lang="en-US" sz="900" dirty="0">
                <a:latin typeface="Calibri" charset="0"/>
              </a:rPr>
              <a:t>the facts get in the way of a good message.</a:t>
            </a:r>
          </a:p>
          <a:p>
            <a:pPr>
              <a:spcBef>
                <a:spcPct val="0"/>
              </a:spcBef>
              <a:spcAft>
                <a:spcPts val="600"/>
              </a:spcAft>
            </a:pPr>
            <a:endParaRPr lang="en-US" sz="900" dirty="0">
              <a:latin typeface="Calibri" charset="0"/>
            </a:endParaRPr>
          </a:p>
          <a:p>
            <a:pPr>
              <a:spcBef>
                <a:spcPct val="0"/>
              </a:spcBef>
              <a:spcAft>
                <a:spcPts val="600"/>
              </a:spcAft>
            </a:pPr>
            <a:r>
              <a:rPr lang="en-US" sz="900" dirty="0" smtClean="0">
                <a:latin typeface="Calibri" charset="0"/>
              </a:rPr>
              <a:t>And they won’t admit to it but Marketers </a:t>
            </a:r>
            <a:r>
              <a:rPr lang="en-US" sz="900" dirty="0">
                <a:latin typeface="Calibri" charset="0"/>
              </a:rPr>
              <a:t>can be lazy. Not all them, but some. </a:t>
            </a:r>
          </a:p>
          <a:p>
            <a:pPr>
              <a:spcBef>
                <a:spcPct val="0"/>
              </a:spcBef>
              <a:spcAft>
                <a:spcPts val="600"/>
              </a:spcAft>
            </a:pPr>
            <a:endParaRPr lang="en-US" sz="900" dirty="0">
              <a:latin typeface="Calibri" charset="0"/>
            </a:endParaRPr>
          </a:p>
          <a:p>
            <a:pPr>
              <a:spcBef>
                <a:spcPct val="0"/>
              </a:spcBef>
              <a:spcAft>
                <a:spcPts val="600"/>
              </a:spcAft>
            </a:pPr>
            <a:r>
              <a:rPr lang="en-US" sz="900" dirty="0">
                <a:latin typeface="Calibri" charset="0"/>
              </a:rPr>
              <a:t>CLICK: So they look for the easiest way to achieve their objectives, which is to "highlight the good and ignore the not so good”</a:t>
            </a:r>
          </a:p>
          <a:p>
            <a:pPr>
              <a:spcBef>
                <a:spcPct val="0"/>
              </a:spcBef>
              <a:spcAft>
                <a:spcPts val="600"/>
              </a:spcAft>
            </a:pPr>
            <a:endParaRPr lang="en-US" sz="900" dirty="0">
              <a:latin typeface="Calibri" charset="0"/>
            </a:endParaRPr>
          </a:p>
          <a:p>
            <a:pPr>
              <a:spcBef>
                <a:spcPct val="0"/>
              </a:spcBef>
              <a:spcAft>
                <a:spcPts val="600"/>
              </a:spcAft>
            </a:pPr>
            <a:r>
              <a:rPr lang="en-US" sz="900" dirty="0">
                <a:latin typeface="Calibri" charset="0"/>
              </a:rPr>
              <a:t>CLICK: NEXT</a:t>
            </a:r>
          </a:p>
        </p:txBody>
      </p:sp>
      <p:sp>
        <p:nvSpPr>
          <p:cNvPr id="2662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BB9970F6-1836-F340-8C4D-474D69B2CCC0}" type="slidenum">
              <a:rPr lang="en-US"/>
              <a:pPr fontAlgn="base">
                <a:spcBef>
                  <a:spcPct val="0"/>
                </a:spcBef>
                <a:spcAft>
                  <a:spcPct val="0"/>
                </a:spcAft>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765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spcAft>
                <a:spcPts val="600"/>
              </a:spcAft>
            </a:pPr>
            <a:r>
              <a:rPr lang="en-US" sz="900" dirty="0" smtClean="0">
                <a:latin typeface="Calibri" charset="0"/>
              </a:rPr>
              <a:t>CLICK:</a:t>
            </a:r>
            <a:r>
              <a:rPr lang="en-US" sz="900" baseline="0" dirty="0" smtClean="0">
                <a:latin typeface="Calibri" charset="0"/>
              </a:rPr>
              <a:t> </a:t>
            </a:r>
            <a:r>
              <a:rPr lang="en-US" sz="900" dirty="0" smtClean="0">
                <a:latin typeface="Calibri" charset="0"/>
              </a:rPr>
              <a:t>Whereas </a:t>
            </a:r>
            <a:r>
              <a:rPr lang="en-US" sz="900" dirty="0">
                <a:latin typeface="Calibri" charset="0"/>
              </a:rPr>
              <a:t>Compliance exists to make sure the </a:t>
            </a:r>
            <a:r>
              <a:rPr lang="en-US" sz="900" dirty="0" err="1">
                <a:latin typeface="Calibri" charset="0"/>
              </a:rPr>
              <a:t>organisation</a:t>
            </a:r>
            <a:r>
              <a:rPr lang="en-US" sz="900" dirty="0">
                <a:latin typeface="Calibri" charset="0"/>
              </a:rPr>
              <a:t> does not fall foul of the many and varied rules and regulations that health insurers are bound by.</a:t>
            </a:r>
          </a:p>
          <a:p>
            <a:pPr>
              <a:spcBef>
                <a:spcPct val="0"/>
              </a:spcBef>
              <a:spcAft>
                <a:spcPts val="600"/>
              </a:spcAft>
            </a:pPr>
            <a:endParaRPr lang="en-US" sz="900" dirty="0">
              <a:latin typeface="Calibri" charset="0"/>
            </a:endParaRPr>
          </a:p>
          <a:p>
            <a:pPr>
              <a:spcBef>
                <a:spcPct val="0"/>
              </a:spcBef>
              <a:spcAft>
                <a:spcPts val="600"/>
              </a:spcAft>
            </a:pPr>
            <a:r>
              <a:rPr lang="en-US" sz="900" dirty="0" smtClean="0">
                <a:latin typeface="Calibri" charset="0"/>
              </a:rPr>
              <a:t>CLICK:</a:t>
            </a:r>
            <a:r>
              <a:rPr lang="en-US" sz="900" baseline="0" dirty="0" smtClean="0">
                <a:latin typeface="Calibri" charset="0"/>
              </a:rPr>
              <a:t> </a:t>
            </a:r>
            <a:r>
              <a:rPr lang="en-US" sz="900" dirty="0" smtClean="0">
                <a:latin typeface="Calibri" charset="0"/>
              </a:rPr>
              <a:t>There’s </a:t>
            </a:r>
            <a:r>
              <a:rPr lang="en-US" sz="900" dirty="0">
                <a:latin typeface="Calibri" charset="0"/>
              </a:rPr>
              <a:t>the Health Act, </a:t>
            </a:r>
            <a:r>
              <a:rPr lang="en-US" sz="900" dirty="0" smtClean="0">
                <a:latin typeface="Calibri" charset="0"/>
              </a:rPr>
              <a:t>Competition Law, </a:t>
            </a:r>
            <a:r>
              <a:rPr lang="en-US" sz="900" dirty="0">
                <a:latin typeface="Calibri" charset="0"/>
              </a:rPr>
              <a:t>Ombudsman guidelines and of course, the Code of Conduct</a:t>
            </a:r>
          </a:p>
          <a:p>
            <a:pPr>
              <a:spcBef>
                <a:spcPct val="0"/>
              </a:spcBef>
              <a:spcAft>
                <a:spcPts val="600"/>
              </a:spcAft>
            </a:pPr>
            <a:endParaRPr lang="en-US" sz="900" dirty="0">
              <a:latin typeface="Calibri" charset="0"/>
            </a:endParaRPr>
          </a:p>
          <a:p>
            <a:pPr>
              <a:spcBef>
                <a:spcPct val="0"/>
              </a:spcBef>
              <a:spcAft>
                <a:spcPts val="600"/>
              </a:spcAft>
            </a:pPr>
            <a:r>
              <a:rPr lang="en-US" sz="900" dirty="0" smtClean="0">
                <a:latin typeface="Calibri" charset="0"/>
              </a:rPr>
              <a:t>CLICK: There’s </a:t>
            </a:r>
            <a:r>
              <a:rPr lang="en-US" sz="900" dirty="0">
                <a:latin typeface="Calibri" charset="0"/>
              </a:rPr>
              <a:t>a lot to worry about. And unfortunately there are no shortcuts when it comes to compliance</a:t>
            </a:r>
            <a:r>
              <a:rPr lang="en-US" sz="900" dirty="0" smtClean="0">
                <a:latin typeface="Calibri" charset="0"/>
              </a:rPr>
              <a:t>.</a:t>
            </a:r>
          </a:p>
          <a:p>
            <a:pPr>
              <a:spcBef>
                <a:spcPct val="0"/>
              </a:spcBef>
              <a:spcAft>
                <a:spcPts val="600"/>
              </a:spcAft>
            </a:pPr>
            <a:endParaRPr lang="en-US" sz="900" dirty="0" smtClean="0">
              <a:latin typeface="Calibri" charset="0"/>
            </a:endParaRPr>
          </a:p>
          <a:p>
            <a:pPr>
              <a:spcBef>
                <a:spcPct val="0"/>
              </a:spcBef>
              <a:spcAft>
                <a:spcPts val="600"/>
              </a:spcAft>
            </a:pPr>
            <a:r>
              <a:rPr lang="en-US" sz="900" dirty="0" smtClean="0">
                <a:latin typeface="Calibri" charset="0"/>
              </a:rPr>
              <a:t>CLICK: NEXT</a:t>
            </a:r>
            <a:endParaRPr lang="en-US" sz="900" dirty="0">
              <a:latin typeface="Calibri" charset="0"/>
            </a:endParaRPr>
          </a:p>
        </p:txBody>
      </p:sp>
      <p:sp>
        <p:nvSpPr>
          <p:cNvPr id="2765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DB943E56-C52F-2742-B4F9-58AD56473509}" type="slidenum">
              <a:rPr lang="en-US"/>
              <a:pPr fontAlgn="base">
                <a:spcBef>
                  <a:spcPct val="0"/>
                </a:spcBef>
                <a:spcAft>
                  <a:spcPct val="0"/>
                </a:spcAft>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867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spcAft>
                <a:spcPts val="600"/>
              </a:spcAft>
            </a:pPr>
            <a:r>
              <a:rPr lang="en-US" sz="900" dirty="0">
                <a:latin typeface="Calibri" charset="0"/>
              </a:rPr>
              <a:t>But we’re here to talk about the Code of Conduct and the tension that can exist between it and Marketers. </a:t>
            </a:r>
          </a:p>
          <a:p>
            <a:pPr>
              <a:spcBef>
                <a:spcPct val="0"/>
              </a:spcBef>
              <a:spcAft>
                <a:spcPts val="600"/>
              </a:spcAft>
            </a:pPr>
            <a:endParaRPr lang="en-US" sz="900" dirty="0">
              <a:latin typeface="Calibri" charset="0"/>
            </a:endParaRPr>
          </a:p>
          <a:p>
            <a:pPr>
              <a:spcBef>
                <a:spcPct val="0"/>
              </a:spcBef>
              <a:spcAft>
                <a:spcPts val="600"/>
              </a:spcAft>
            </a:pPr>
            <a:r>
              <a:rPr lang="en-US" sz="900" dirty="0">
                <a:latin typeface="Calibri" charset="0"/>
              </a:rPr>
              <a:t>Let me start by saying that tension </a:t>
            </a:r>
            <a:r>
              <a:rPr lang="en-US" sz="900" dirty="0" smtClean="0">
                <a:latin typeface="Calibri" charset="0"/>
              </a:rPr>
              <a:t>is almost always </a:t>
            </a:r>
            <a:r>
              <a:rPr lang="en-US" sz="900" dirty="0">
                <a:latin typeface="Calibri" charset="0"/>
              </a:rPr>
              <a:t>healthy. Marketing and Compliance should be open to and encouraging of healthy debate and challenging of one another. </a:t>
            </a:r>
          </a:p>
          <a:p>
            <a:pPr>
              <a:spcBef>
                <a:spcPct val="0"/>
              </a:spcBef>
              <a:spcAft>
                <a:spcPts val="600"/>
              </a:spcAft>
            </a:pPr>
            <a:endParaRPr lang="en-US" sz="900" dirty="0">
              <a:latin typeface="Calibri" charset="0"/>
            </a:endParaRPr>
          </a:p>
          <a:p>
            <a:pPr>
              <a:spcBef>
                <a:spcPct val="0"/>
              </a:spcBef>
              <a:spcAft>
                <a:spcPts val="600"/>
              </a:spcAft>
            </a:pPr>
            <a:r>
              <a:rPr lang="en-US" sz="900" dirty="0">
                <a:latin typeface="Calibri" charset="0"/>
              </a:rPr>
              <a:t>In my experience, it’s rare that the first attempt at a piece of marketing communication is perfect. And the same can be said from a Compliance perspective. Normally a compromise can be found that meets the needs of both parties.</a:t>
            </a:r>
          </a:p>
          <a:p>
            <a:pPr>
              <a:spcBef>
                <a:spcPct val="0"/>
              </a:spcBef>
              <a:spcAft>
                <a:spcPts val="600"/>
              </a:spcAft>
            </a:pPr>
            <a:endParaRPr lang="en-US" sz="900" dirty="0">
              <a:latin typeface="Calibri" charset="0"/>
            </a:endParaRPr>
          </a:p>
          <a:p>
            <a:pPr>
              <a:spcBef>
                <a:spcPct val="0"/>
              </a:spcBef>
              <a:spcAft>
                <a:spcPts val="600"/>
              </a:spcAft>
            </a:pPr>
            <a:r>
              <a:rPr lang="en-US" sz="900" dirty="0">
                <a:latin typeface="Calibri" charset="0"/>
              </a:rPr>
              <a:t>But onto the Code. For the Marketers in the room, I’m going to make it simple for you. I know you prefer things short and sweet. So I’ve boiled the Code of Conduct down into a single thought, a tagline of sorts.</a:t>
            </a:r>
          </a:p>
          <a:p>
            <a:pPr>
              <a:spcBef>
                <a:spcPct val="0"/>
              </a:spcBef>
              <a:spcAft>
                <a:spcPts val="600"/>
              </a:spcAft>
            </a:pPr>
            <a:endParaRPr lang="en-US" sz="900" dirty="0">
              <a:latin typeface="Calibri" charset="0"/>
            </a:endParaRPr>
          </a:p>
          <a:p>
            <a:pPr>
              <a:spcBef>
                <a:spcPct val="0"/>
              </a:spcBef>
              <a:spcAft>
                <a:spcPts val="600"/>
              </a:spcAft>
            </a:pPr>
            <a:r>
              <a:rPr lang="en-US" sz="900" dirty="0">
                <a:latin typeface="Calibri" charset="0"/>
              </a:rPr>
              <a:t>CLICK: “Say what you do, and do what you say”</a:t>
            </a:r>
          </a:p>
          <a:p>
            <a:pPr>
              <a:spcBef>
                <a:spcPct val="0"/>
              </a:spcBef>
              <a:spcAft>
                <a:spcPts val="600"/>
              </a:spcAft>
            </a:pPr>
            <a:endParaRPr lang="en-US" sz="900" dirty="0">
              <a:latin typeface="Calibri" charset="0"/>
            </a:endParaRPr>
          </a:p>
          <a:p>
            <a:pPr>
              <a:spcBef>
                <a:spcPct val="0"/>
              </a:spcBef>
              <a:spcAft>
                <a:spcPts val="600"/>
              </a:spcAft>
            </a:pPr>
            <a:r>
              <a:rPr lang="en-US" sz="900" dirty="0" smtClean="0">
                <a:latin typeface="Calibri" charset="0"/>
              </a:rPr>
              <a:t>In my experience, that’s the essence of what </a:t>
            </a:r>
            <a:r>
              <a:rPr lang="en-US" sz="900" dirty="0">
                <a:latin typeface="Calibri" charset="0"/>
              </a:rPr>
              <a:t>the Code requires. Doesn’t sound too difficult when you put it like that.</a:t>
            </a:r>
          </a:p>
          <a:p>
            <a:pPr>
              <a:spcBef>
                <a:spcPct val="0"/>
              </a:spcBef>
              <a:spcAft>
                <a:spcPts val="600"/>
              </a:spcAft>
            </a:pPr>
            <a:endParaRPr lang="en-US" sz="900" dirty="0">
              <a:latin typeface="Calibri" charset="0"/>
            </a:endParaRPr>
          </a:p>
          <a:p>
            <a:pPr>
              <a:spcBef>
                <a:spcPct val="0"/>
              </a:spcBef>
              <a:spcAft>
                <a:spcPts val="600"/>
              </a:spcAft>
            </a:pPr>
            <a:r>
              <a:rPr lang="en-US" sz="900" dirty="0">
                <a:latin typeface="Calibri" charset="0"/>
              </a:rPr>
              <a:t>CLICK: NEXT</a:t>
            </a:r>
          </a:p>
        </p:txBody>
      </p:sp>
      <p:sp>
        <p:nvSpPr>
          <p:cNvPr id="2867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21612F44-3AC3-EF42-B620-EDD22D039087}" type="slidenum">
              <a:rPr lang="en-US"/>
              <a:pPr fontAlgn="base">
                <a:spcBef>
                  <a:spcPct val="0"/>
                </a:spcBef>
                <a:spcAft>
                  <a:spcPct val="0"/>
                </a:spcAft>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969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spcAft>
                <a:spcPts val="600"/>
              </a:spcAft>
            </a:pPr>
            <a:r>
              <a:rPr lang="en-US" sz="900" dirty="0">
                <a:latin typeface="Calibri" charset="0"/>
              </a:rPr>
              <a:t>But the Code isn’t the only thing Marketers need to be aware of. There is also Competition and Consumer Laws and the Ombudsman is waiting in the wings too.</a:t>
            </a:r>
          </a:p>
          <a:p>
            <a:pPr>
              <a:spcBef>
                <a:spcPct val="0"/>
              </a:spcBef>
              <a:spcAft>
                <a:spcPts val="600"/>
              </a:spcAft>
            </a:pPr>
            <a:endParaRPr lang="en-US" sz="900" dirty="0">
              <a:latin typeface="Calibri" charset="0"/>
            </a:endParaRPr>
          </a:p>
          <a:p>
            <a:pPr>
              <a:spcBef>
                <a:spcPct val="0"/>
              </a:spcBef>
              <a:spcAft>
                <a:spcPts val="600"/>
              </a:spcAft>
            </a:pPr>
            <a:r>
              <a:rPr lang="en-US" sz="900" dirty="0">
                <a:latin typeface="Calibri" charset="0"/>
              </a:rPr>
              <a:t>Now, I’m not suggesting there’s not a lot more to Competition Law and the Ombudsman’s service than what I’m about to put on screen. But once again, for the Marketers in the room I have boiled them down to a single thought.</a:t>
            </a:r>
          </a:p>
          <a:p>
            <a:pPr>
              <a:spcBef>
                <a:spcPct val="0"/>
              </a:spcBef>
              <a:spcAft>
                <a:spcPts val="600"/>
              </a:spcAft>
            </a:pPr>
            <a:endParaRPr lang="en-US" sz="900" dirty="0">
              <a:latin typeface="Calibri" charset="0"/>
            </a:endParaRPr>
          </a:p>
          <a:p>
            <a:pPr>
              <a:spcBef>
                <a:spcPct val="0"/>
              </a:spcBef>
              <a:spcAft>
                <a:spcPts val="600"/>
              </a:spcAft>
            </a:pPr>
            <a:r>
              <a:rPr lang="en-US" sz="900" dirty="0">
                <a:latin typeface="Calibri" charset="0"/>
              </a:rPr>
              <a:t>CLICK: ACCC legislation: “Don’t do anything that could mislead a consumer”</a:t>
            </a:r>
          </a:p>
          <a:p>
            <a:pPr>
              <a:spcBef>
                <a:spcPct val="0"/>
              </a:spcBef>
              <a:spcAft>
                <a:spcPts val="600"/>
              </a:spcAft>
            </a:pPr>
            <a:r>
              <a:rPr lang="en-US" sz="900" dirty="0">
                <a:latin typeface="Calibri" charset="0"/>
              </a:rPr>
              <a:t>CLICK: Ombudsman’s guidelines: “Don’t do anything that unfairly disadvantages a customer”</a:t>
            </a:r>
          </a:p>
          <a:p>
            <a:pPr>
              <a:spcBef>
                <a:spcPct val="0"/>
              </a:spcBef>
              <a:spcAft>
                <a:spcPts val="600"/>
              </a:spcAft>
            </a:pPr>
            <a:endParaRPr lang="en-US" sz="900" dirty="0">
              <a:latin typeface="Calibri" charset="0"/>
            </a:endParaRPr>
          </a:p>
          <a:p>
            <a:pPr>
              <a:spcBef>
                <a:spcPct val="0"/>
              </a:spcBef>
              <a:spcAft>
                <a:spcPts val="600"/>
              </a:spcAft>
            </a:pPr>
            <a:r>
              <a:rPr lang="en-US" sz="900" dirty="0" smtClean="0">
                <a:latin typeface="Calibri" charset="0"/>
              </a:rPr>
              <a:t>There’s definitely a theme here. But now, onto the Marketer’s Perspective</a:t>
            </a:r>
          </a:p>
          <a:p>
            <a:pPr>
              <a:spcBef>
                <a:spcPct val="0"/>
              </a:spcBef>
              <a:spcAft>
                <a:spcPts val="600"/>
              </a:spcAft>
            </a:pPr>
            <a:endParaRPr lang="en-US" sz="900" dirty="0" smtClean="0">
              <a:latin typeface="Calibri" charset="0"/>
            </a:endParaRPr>
          </a:p>
          <a:p>
            <a:pPr>
              <a:spcBef>
                <a:spcPct val="0"/>
              </a:spcBef>
              <a:spcAft>
                <a:spcPts val="600"/>
              </a:spcAft>
            </a:pPr>
            <a:r>
              <a:rPr lang="en-US" sz="900" dirty="0" smtClean="0">
                <a:latin typeface="Calibri" charset="0"/>
              </a:rPr>
              <a:t>CLICK: NEXT</a:t>
            </a:r>
            <a:endParaRPr lang="en-US" sz="900" dirty="0">
              <a:latin typeface="Calibri" charset="0"/>
            </a:endParaRPr>
          </a:p>
        </p:txBody>
      </p:sp>
      <p:sp>
        <p:nvSpPr>
          <p:cNvPr id="2969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5BA8C841-50CD-B046-917F-E072EBD335F2}" type="slidenum">
              <a:rPr lang="en-US"/>
              <a:pPr fontAlgn="base">
                <a:spcBef>
                  <a:spcPct val="0"/>
                </a:spcBef>
                <a:spcAft>
                  <a:spcPct val="0"/>
                </a:spcAft>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3072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spcAft>
                <a:spcPts val="600"/>
              </a:spcAft>
            </a:pPr>
            <a:r>
              <a:rPr lang="en-US" sz="900" dirty="0" smtClean="0">
                <a:latin typeface="Calibri" charset="0"/>
              </a:rPr>
              <a:t>Marketers</a:t>
            </a:r>
            <a:r>
              <a:rPr lang="en-US" sz="900" baseline="0" dirty="0" smtClean="0">
                <a:latin typeface="Calibri" charset="0"/>
              </a:rPr>
              <a:t> generally</a:t>
            </a:r>
            <a:r>
              <a:rPr lang="en-US" sz="900" dirty="0" smtClean="0">
                <a:latin typeface="Calibri" charset="0"/>
              </a:rPr>
              <a:t> see these rules as constraints that restrict their ability to do what they’re employed to do: sell health insurance.</a:t>
            </a:r>
          </a:p>
          <a:p>
            <a:pPr>
              <a:spcBef>
                <a:spcPct val="0"/>
              </a:spcBef>
              <a:spcAft>
                <a:spcPts val="600"/>
              </a:spcAft>
            </a:pPr>
            <a:endParaRPr lang="en-US" sz="900" dirty="0" smtClean="0">
              <a:latin typeface="Calibri" charset="0"/>
            </a:endParaRPr>
          </a:p>
          <a:p>
            <a:pPr>
              <a:spcBef>
                <a:spcPct val="0"/>
              </a:spcBef>
              <a:spcAft>
                <a:spcPts val="600"/>
              </a:spcAft>
            </a:pPr>
            <a:r>
              <a:rPr lang="en-US" sz="900" dirty="0" smtClean="0">
                <a:latin typeface="Calibri" charset="0"/>
              </a:rPr>
              <a:t>CLICK: If Marketers simply take the easy approach and highlight the good bits while ignoring the bad, then there’s almost no doubt they</a:t>
            </a:r>
            <a:r>
              <a:rPr lang="en-US" sz="900" baseline="0" dirty="0" smtClean="0">
                <a:latin typeface="Calibri" charset="0"/>
              </a:rPr>
              <a:t> CAN</a:t>
            </a:r>
            <a:r>
              <a:rPr lang="en-US" sz="900" dirty="0" smtClean="0">
                <a:latin typeface="Calibri" charset="0"/>
              </a:rPr>
              <a:t> achieve</a:t>
            </a:r>
            <a:r>
              <a:rPr lang="en-US" sz="900" baseline="0" dirty="0" smtClean="0">
                <a:latin typeface="Calibri" charset="0"/>
              </a:rPr>
              <a:t> sales.</a:t>
            </a:r>
          </a:p>
          <a:p>
            <a:pPr>
              <a:spcBef>
                <a:spcPct val="0"/>
              </a:spcBef>
              <a:spcAft>
                <a:spcPts val="600"/>
              </a:spcAft>
            </a:pPr>
            <a:endParaRPr lang="en-US" sz="900" baseline="0" dirty="0" smtClean="0">
              <a:latin typeface="Calibri" charset="0"/>
            </a:endParaRPr>
          </a:p>
          <a:p>
            <a:pPr>
              <a:spcBef>
                <a:spcPct val="0"/>
              </a:spcBef>
              <a:spcAft>
                <a:spcPts val="600"/>
              </a:spcAft>
            </a:pPr>
            <a:r>
              <a:rPr lang="en-US" sz="900" baseline="0" dirty="0" smtClean="0">
                <a:latin typeface="Calibri" charset="0"/>
              </a:rPr>
              <a:t>CLICK: but they won’t comply with the Code</a:t>
            </a:r>
          </a:p>
          <a:p>
            <a:pPr>
              <a:spcBef>
                <a:spcPct val="0"/>
              </a:spcBef>
              <a:spcAft>
                <a:spcPts val="600"/>
              </a:spcAft>
            </a:pPr>
            <a:r>
              <a:rPr lang="en-US" sz="900" baseline="0" dirty="0" smtClean="0">
                <a:latin typeface="Calibri" charset="0"/>
              </a:rPr>
              <a:t>CLICK: or the Consumer Laws</a:t>
            </a:r>
          </a:p>
          <a:p>
            <a:pPr>
              <a:spcBef>
                <a:spcPct val="0"/>
              </a:spcBef>
              <a:spcAft>
                <a:spcPts val="600"/>
              </a:spcAft>
            </a:pPr>
            <a:r>
              <a:rPr lang="en-US" sz="900" baseline="0" dirty="0" smtClean="0">
                <a:latin typeface="Calibri" charset="0"/>
              </a:rPr>
              <a:t>CLICK: and chances are they’ll run foul off the Ombudsman not too far down the line.</a:t>
            </a:r>
            <a:endParaRPr lang="en-US" sz="900" dirty="0" smtClean="0">
              <a:latin typeface="Calibri" charset="0"/>
            </a:endParaRPr>
          </a:p>
          <a:p>
            <a:pPr>
              <a:spcBef>
                <a:spcPct val="0"/>
              </a:spcBef>
              <a:spcAft>
                <a:spcPts val="600"/>
              </a:spcAft>
            </a:pPr>
            <a:endParaRPr lang="en-US" sz="900" dirty="0" smtClean="0">
              <a:latin typeface="Calibri" charset="0"/>
            </a:endParaRPr>
          </a:p>
          <a:p>
            <a:pPr>
              <a:spcBef>
                <a:spcPct val="0"/>
              </a:spcBef>
              <a:spcAft>
                <a:spcPts val="600"/>
              </a:spcAft>
            </a:pPr>
            <a:r>
              <a:rPr lang="en-US" sz="900" dirty="0" smtClean="0">
                <a:latin typeface="Calibri" charset="0"/>
              </a:rPr>
              <a:t>CLICK: So it’s clear is that if Marketers are going to comply with the rules and regulations, then the easy approach won’t cut it.</a:t>
            </a:r>
          </a:p>
          <a:p>
            <a:pPr>
              <a:spcBef>
                <a:spcPct val="0"/>
              </a:spcBef>
              <a:spcAft>
                <a:spcPts val="600"/>
              </a:spcAft>
            </a:pPr>
            <a:endParaRPr lang="en-US" sz="900" dirty="0">
              <a:latin typeface="Calibri" charset="0"/>
            </a:endParaRPr>
          </a:p>
          <a:p>
            <a:pPr>
              <a:spcBef>
                <a:spcPct val="0"/>
              </a:spcBef>
              <a:spcAft>
                <a:spcPts val="600"/>
              </a:spcAft>
            </a:pPr>
            <a:r>
              <a:rPr lang="en-US" sz="900" dirty="0" smtClean="0">
                <a:latin typeface="Calibri" charset="0"/>
              </a:rPr>
              <a:t>CLICK:</a:t>
            </a:r>
            <a:r>
              <a:rPr lang="en-US" sz="900" baseline="0" dirty="0" smtClean="0">
                <a:latin typeface="Calibri" charset="0"/>
              </a:rPr>
              <a:t> NEXT</a:t>
            </a:r>
            <a:endParaRPr lang="en-US" sz="900" dirty="0" smtClean="0">
              <a:latin typeface="Calibri" charset="0"/>
            </a:endParaRPr>
          </a:p>
        </p:txBody>
      </p:sp>
      <p:sp>
        <p:nvSpPr>
          <p:cNvPr id="3072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377487CE-9110-A040-A111-0439FB475751}" type="slidenum">
              <a:rPr lang="en-US"/>
              <a:pPr fontAlgn="base">
                <a:spcBef>
                  <a:spcPct val="0"/>
                </a:spcBef>
                <a:spcAft>
                  <a:spcPct val="0"/>
                </a:spcAft>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3174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z="900" dirty="0" smtClean="0">
                <a:latin typeface="Calibri" charset="0"/>
              </a:rPr>
              <a:t>And </a:t>
            </a:r>
            <a:r>
              <a:rPr lang="en-US" sz="900" dirty="0">
                <a:latin typeface="Calibri" charset="0"/>
              </a:rPr>
              <a:t>there’s something </a:t>
            </a:r>
            <a:r>
              <a:rPr lang="en-US" sz="900" dirty="0" smtClean="0">
                <a:latin typeface="Calibri" charset="0"/>
              </a:rPr>
              <a:t>else </a:t>
            </a:r>
            <a:r>
              <a:rPr lang="en-US" sz="900" dirty="0">
                <a:latin typeface="Calibri" charset="0"/>
              </a:rPr>
              <a:t>about PHI that Marketers need to </a:t>
            </a:r>
            <a:r>
              <a:rPr lang="en-US" sz="900" dirty="0" err="1" smtClean="0">
                <a:latin typeface="Calibri" charset="0"/>
              </a:rPr>
              <a:t>realise</a:t>
            </a:r>
            <a:r>
              <a:rPr lang="en-US" sz="900" dirty="0" smtClean="0">
                <a:latin typeface="Calibri" charset="0"/>
              </a:rPr>
              <a:t>, particularly if they’ve come from other industries </a:t>
            </a:r>
            <a:r>
              <a:rPr lang="en-US" sz="900" dirty="0">
                <a:latin typeface="Calibri" charset="0"/>
              </a:rPr>
              <a:t>&gt; selling a policy is only half the battle, retaining that policyholder in today’s environment is the key to success</a:t>
            </a:r>
            <a:r>
              <a:rPr lang="en-US" sz="900" dirty="0" smtClean="0">
                <a:latin typeface="Calibri" charset="0"/>
              </a:rPr>
              <a:t>.</a:t>
            </a:r>
          </a:p>
          <a:p>
            <a:pPr>
              <a:spcBef>
                <a:spcPct val="0"/>
              </a:spcBef>
            </a:pPr>
            <a:r>
              <a:rPr lang="en-US" sz="900" dirty="0" smtClean="0">
                <a:latin typeface="Calibri" charset="0"/>
              </a:rPr>
              <a:t>This chart shows the number of new entrants versus transfers recorded in PHIAC data over the past 8 years. And it shows the</a:t>
            </a:r>
            <a:r>
              <a:rPr lang="en-US" sz="900" baseline="0" dirty="0" smtClean="0">
                <a:latin typeface="Calibri" charset="0"/>
              </a:rPr>
              <a:t> number of new entrants is fairly stable at just under six-hundred thousand per year.</a:t>
            </a:r>
          </a:p>
          <a:p>
            <a:pPr>
              <a:spcBef>
                <a:spcPct val="0"/>
              </a:spcBef>
            </a:pPr>
            <a:endParaRPr lang="en-US" sz="900" baseline="0" dirty="0" smtClean="0">
              <a:latin typeface="Calibri" charset="0"/>
            </a:endParaRPr>
          </a:p>
          <a:p>
            <a:pPr>
              <a:spcBef>
                <a:spcPct val="0"/>
              </a:spcBef>
            </a:pPr>
            <a:r>
              <a:rPr lang="en-US" sz="900" baseline="0" dirty="0" smtClean="0">
                <a:latin typeface="Calibri" charset="0"/>
              </a:rPr>
              <a:t>On the other hand, the number of transfers has shown a fairly significant statistical increase in the past few years. This change in consumer behavior, driven by the rise of aggregators, portability rules and encouragement from the Government, looks set to continue. It’s not unrealistic to think that transfers will outnumber new entrants at some stage in the future. Other categories, such as life insurance, experience churn rates of around 10% per year, whereas health insurance sits at under 4%.</a:t>
            </a:r>
          </a:p>
          <a:p>
            <a:pPr>
              <a:spcBef>
                <a:spcPct val="0"/>
              </a:spcBef>
            </a:pPr>
            <a:r>
              <a:rPr lang="en-US" sz="900" dirty="0" smtClean="0">
                <a:latin typeface="Calibri" charset="0"/>
              </a:rPr>
              <a:t>In a ‘switching environment’,</a:t>
            </a:r>
            <a:r>
              <a:rPr lang="en-US" sz="900" baseline="0" dirty="0" smtClean="0">
                <a:latin typeface="Calibri" charset="0"/>
              </a:rPr>
              <a:t> the ability of a health insurer to retain members for a number of years becomes critical.</a:t>
            </a:r>
            <a:endParaRPr lang="en-US" sz="900" dirty="0" smtClean="0">
              <a:latin typeface="Calibri" charset="0"/>
            </a:endParaRPr>
          </a:p>
          <a:p>
            <a:pPr>
              <a:spcBef>
                <a:spcPct val="0"/>
              </a:spcBef>
            </a:pPr>
            <a:endParaRPr lang="en-US" sz="900" dirty="0">
              <a:latin typeface="Calibri" charset="0"/>
            </a:endParaRPr>
          </a:p>
          <a:p>
            <a:pPr>
              <a:spcBef>
                <a:spcPct val="0"/>
              </a:spcBef>
            </a:pPr>
            <a:r>
              <a:rPr lang="en-US" sz="900" dirty="0" smtClean="0">
                <a:latin typeface="Calibri" charset="0"/>
              </a:rPr>
              <a:t>CLICK: So </a:t>
            </a:r>
            <a:r>
              <a:rPr lang="en-US" sz="900" dirty="0">
                <a:latin typeface="Calibri" charset="0"/>
              </a:rPr>
              <a:t>how can Marketers help to improve retention?</a:t>
            </a:r>
          </a:p>
          <a:p>
            <a:pPr>
              <a:spcBef>
                <a:spcPct val="0"/>
              </a:spcBef>
            </a:pPr>
            <a:r>
              <a:rPr lang="en-US" sz="900" dirty="0">
                <a:latin typeface="Calibri" charset="0"/>
              </a:rPr>
              <a:t>CLICK: The answers is </a:t>
            </a:r>
            <a:r>
              <a:rPr lang="en-US" sz="900" dirty="0" smtClean="0">
                <a:latin typeface="Calibri" charset="0"/>
              </a:rPr>
              <a:t>clear </a:t>
            </a:r>
            <a:r>
              <a:rPr lang="en-US" sz="900" dirty="0">
                <a:latin typeface="Calibri" charset="0"/>
              </a:rPr>
              <a:t>&gt; increase satisfaction</a:t>
            </a:r>
            <a:r>
              <a:rPr lang="en-US" sz="900" dirty="0" smtClean="0">
                <a:latin typeface="Calibri" charset="0"/>
              </a:rPr>
              <a:t>.</a:t>
            </a:r>
            <a:endParaRPr lang="en-US" sz="900" dirty="0">
              <a:latin typeface="Calibri" charset="0"/>
            </a:endParaRPr>
          </a:p>
          <a:p>
            <a:pPr>
              <a:spcBef>
                <a:spcPct val="0"/>
              </a:spcBef>
            </a:pPr>
            <a:endParaRPr lang="en-US" sz="900" dirty="0">
              <a:latin typeface="Calibri" charset="0"/>
            </a:endParaRPr>
          </a:p>
          <a:p>
            <a:pPr>
              <a:spcBef>
                <a:spcPct val="0"/>
              </a:spcBef>
            </a:pPr>
            <a:r>
              <a:rPr lang="en-US" sz="900" dirty="0">
                <a:latin typeface="Calibri" charset="0"/>
              </a:rPr>
              <a:t>In order to retain a new members, they need to be </a:t>
            </a:r>
            <a:r>
              <a:rPr lang="en-US" sz="900" dirty="0" smtClean="0">
                <a:latin typeface="Calibri" charset="0"/>
              </a:rPr>
              <a:t>satisfied with their purchase. It needs</a:t>
            </a:r>
            <a:r>
              <a:rPr lang="en-US" sz="900" baseline="0" dirty="0" smtClean="0">
                <a:latin typeface="Calibri" charset="0"/>
              </a:rPr>
              <a:t> to do what is says on the label</a:t>
            </a:r>
            <a:endParaRPr lang="en-US" sz="900" dirty="0" smtClean="0">
              <a:latin typeface="Calibri" charset="0"/>
            </a:endParaRPr>
          </a:p>
          <a:p>
            <a:pPr>
              <a:spcBef>
                <a:spcPct val="0"/>
              </a:spcBef>
            </a:pPr>
            <a:r>
              <a:rPr lang="en-US" sz="900" dirty="0" smtClean="0">
                <a:latin typeface="Calibri" charset="0"/>
              </a:rPr>
              <a:t>CLICK: In </a:t>
            </a:r>
            <a:r>
              <a:rPr lang="en-US" sz="900" dirty="0">
                <a:latin typeface="Calibri" charset="0"/>
              </a:rPr>
              <a:t>my experience, the only time someone is dissatisfied (and this goes for any product or service) is when their expectations aren’t met.</a:t>
            </a:r>
          </a:p>
          <a:p>
            <a:pPr>
              <a:spcBef>
                <a:spcPct val="0"/>
              </a:spcBef>
            </a:pPr>
            <a:r>
              <a:rPr lang="en-US" sz="900" dirty="0">
                <a:latin typeface="Calibri" charset="0"/>
              </a:rPr>
              <a:t>So that makes it critically important to set the right expectations</a:t>
            </a:r>
            <a:r>
              <a:rPr lang="en-US" sz="900" dirty="0" smtClean="0">
                <a:latin typeface="Calibri" charset="0"/>
              </a:rPr>
              <a:t>.</a:t>
            </a:r>
          </a:p>
          <a:p>
            <a:pPr>
              <a:spcBef>
                <a:spcPct val="0"/>
              </a:spcBef>
            </a:pPr>
            <a:endParaRPr lang="en-US" sz="900" dirty="0" smtClean="0">
              <a:latin typeface="Calibri" charset="0"/>
            </a:endParaRPr>
          </a:p>
          <a:p>
            <a:pPr>
              <a:spcBef>
                <a:spcPct val="0"/>
              </a:spcBef>
            </a:pPr>
            <a:r>
              <a:rPr lang="en-US" sz="900" dirty="0" smtClean="0">
                <a:latin typeface="Calibri" charset="0"/>
              </a:rPr>
              <a:t>CLICK:</a:t>
            </a:r>
            <a:r>
              <a:rPr lang="en-US" sz="900" baseline="0" dirty="0" smtClean="0">
                <a:latin typeface="Calibri" charset="0"/>
              </a:rPr>
              <a:t> NEXT</a:t>
            </a:r>
            <a:endParaRPr lang="en-US" sz="900" dirty="0">
              <a:latin typeface="Calibri" charset="0"/>
            </a:endParaRPr>
          </a:p>
        </p:txBody>
      </p:sp>
      <p:sp>
        <p:nvSpPr>
          <p:cNvPr id="3174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A510E25D-03C9-6644-80FC-27FC5019C73F}" type="slidenum">
              <a:rPr lang="en-US"/>
              <a:pPr fontAlgn="base">
                <a:spcBef>
                  <a:spcPct val="0"/>
                </a:spcBef>
                <a:spcAft>
                  <a:spcPct val="0"/>
                </a:spcAft>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3277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spcAft>
                <a:spcPts val="600"/>
              </a:spcAft>
            </a:pPr>
            <a:r>
              <a:rPr lang="en-US" sz="900" dirty="0" smtClean="0">
                <a:latin typeface="Calibri" charset="0"/>
              </a:rPr>
              <a:t>CLICK: So then, how can Marketers increase satisfaction. </a:t>
            </a:r>
          </a:p>
          <a:p>
            <a:pPr>
              <a:spcBef>
                <a:spcPct val="0"/>
              </a:spcBef>
              <a:spcAft>
                <a:spcPts val="600"/>
              </a:spcAft>
            </a:pPr>
            <a:r>
              <a:rPr lang="en-US" sz="900" dirty="0" smtClean="0">
                <a:latin typeface="Calibri" charset="0"/>
              </a:rPr>
              <a:t>Isn’t that the</a:t>
            </a:r>
            <a:r>
              <a:rPr lang="en-US" sz="900" baseline="0" dirty="0" smtClean="0">
                <a:latin typeface="Calibri" charset="0"/>
              </a:rPr>
              <a:t> role of the Customer Service team? Isn’t the Marketer’s job done once the sale is made?</a:t>
            </a:r>
            <a:endParaRPr lang="en-US" sz="900" dirty="0" smtClean="0">
              <a:latin typeface="Calibri" charset="0"/>
            </a:endParaRPr>
          </a:p>
          <a:p>
            <a:pPr>
              <a:spcBef>
                <a:spcPct val="0"/>
              </a:spcBef>
              <a:spcAft>
                <a:spcPts val="600"/>
              </a:spcAft>
            </a:pPr>
            <a:endParaRPr lang="en-US" sz="900" dirty="0" smtClean="0">
              <a:latin typeface="Calibri" charset="0"/>
            </a:endParaRPr>
          </a:p>
          <a:p>
            <a:pPr>
              <a:spcBef>
                <a:spcPct val="0"/>
              </a:spcBef>
              <a:spcAft>
                <a:spcPts val="600"/>
              </a:spcAft>
            </a:pPr>
            <a:r>
              <a:rPr lang="en-US" sz="900" dirty="0" smtClean="0">
                <a:latin typeface="Calibri" charset="0"/>
              </a:rPr>
              <a:t>The short answer is No, Marketers play</a:t>
            </a:r>
            <a:r>
              <a:rPr lang="en-US" sz="900" baseline="0" dirty="0" smtClean="0">
                <a:latin typeface="Calibri" charset="0"/>
              </a:rPr>
              <a:t> a much bigger role in member satisfaction than most </a:t>
            </a:r>
            <a:r>
              <a:rPr lang="en-US" sz="900" baseline="0" dirty="0" err="1" smtClean="0">
                <a:latin typeface="Calibri" charset="0"/>
              </a:rPr>
              <a:t>realise</a:t>
            </a:r>
            <a:r>
              <a:rPr lang="en-US" sz="900" baseline="0" dirty="0" smtClean="0">
                <a:latin typeface="Calibri" charset="0"/>
              </a:rPr>
              <a:t>.</a:t>
            </a:r>
          </a:p>
          <a:p>
            <a:pPr>
              <a:spcBef>
                <a:spcPct val="0"/>
              </a:spcBef>
              <a:spcAft>
                <a:spcPts val="600"/>
              </a:spcAft>
            </a:pPr>
            <a:r>
              <a:rPr lang="en-US" sz="900" baseline="0" dirty="0" smtClean="0">
                <a:latin typeface="Calibri" charset="0"/>
              </a:rPr>
              <a:t>CLICK: And they do so by setting expectations. And they’d better be the right ones.</a:t>
            </a:r>
            <a:endParaRPr lang="en-US" sz="900" dirty="0">
              <a:latin typeface="Calibri" charset="0"/>
            </a:endParaRPr>
          </a:p>
          <a:p>
            <a:pPr>
              <a:spcBef>
                <a:spcPct val="0"/>
              </a:spcBef>
              <a:spcAft>
                <a:spcPts val="600"/>
              </a:spcAft>
            </a:pPr>
            <a:r>
              <a:rPr lang="en-US" sz="900" dirty="0" smtClean="0">
                <a:latin typeface="Calibri" charset="0"/>
              </a:rPr>
              <a:t>Marketing in health insurance </a:t>
            </a:r>
            <a:r>
              <a:rPr lang="en-US" sz="900" dirty="0">
                <a:latin typeface="Calibri" charset="0"/>
              </a:rPr>
              <a:t>is more about making a promise to a consumer, and when they buy it you need to deliver on that promise.</a:t>
            </a:r>
          </a:p>
          <a:p>
            <a:pPr>
              <a:spcBef>
                <a:spcPct val="0"/>
              </a:spcBef>
              <a:spcAft>
                <a:spcPts val="600"/>
              </a:spcAft>
            </a:pPr>
            <a:endParaRPr lang="en-US" sz="900" dirty="0">
              <a:latin typeface="Calibri" charset="0"/>
            </a:endParaRPr>
          </a:p>
          <a:p>
            <a:pPr>
              <a:spcBef>
                <a:spcPct val="0"/>
              </a:spcBef>
              <a:spcAft>
                <a:spcPts val="600"/>
              </a:spcAft>
            </a:pPr>
            <a:r>
              <a:rPr lang="en-US" sz="900" dirty="0" smtClean="0">
                <a:latin typeface="Calibri" charset="0"/>
              </a:rPr>
              <a:t>I </a:t>
            </a:r>
            <a:r>
              <a:rPr lang="en-US" sz="900" dirty="0">
                <a:latin typeface="Calibri" charset="0"/>
              </a:rPr>
              <a:t>found this quote online from someone who said it better than I could.</a:t>
            </a:r>
          </a:p>
          <a:p>
            <a:pPr marL="0" indent="0" fontAlgn="auto">
              <a:spcAft>
                <a:spcPts val="600"/>
              </a:spcAft>
              <a:buFont typeface="Arial"/>
              <a:buNone/>
              <a:defRPr/>
            </a:pPr>
            <a:r>
              <a:rPr lang="en-US" sz="900" i="1" kern="1200" dirty="0" smtClean="0">
                <a:solidFill>
                  <a:schemeClr val="tx1">
                    <a:lumMod val="50000"/>
                    <a:lumOff val="50000"/>
                  </a:schemeClr>
                </a:solidFill>
                <a:latin typeface="+mn-lt"/>
                <a:ea typeface="ＭＳ Ｐゴシック" charset="0"/>
                <a:cs typeface="ＭＳ Ｐゴシック" charset="0"/>
              </a:rPr>
              <a:t>Marketing communications of every size set customers’ expectations about the types of interactions they’re going to have with your company. </a:t>
            </a:r>
          </a:p>
          <a:p>
            <a:pPr marL="0" indent="0" fontAlgn="auto">
              <a:spcAft>
                <a:spcPts val="600"/>
              </a:spcAft>
              <a:buFont typeface="Arial"/>
              <a:buNone/>
              <a:defRPr/>
            </a:pPr>
            <a:r>
              <a:rPr lang="en-US" sz="900" i="1" kern="1200" dirty="0" smtClean="0">
                <a:solidFill>
                  <a:schemeClr val="tx1">
                    <a:lumMod val="50000"/>
                    <a:lumOff val="50000"/>
                  </a:schemeClr>
                </a:solidFill>
                <a:latin typeface="+mn-lt"/>
                <a:ea typeface="ＭＳ Ｐゴシック" charset="0"/>
                <a:cs typeface="ＭＳ Ｐゴシック" charset="0"/>
              </a:rPr>
              <a:t>If those expectations aren’t aligned with your company’s actual ability to deliver on them, your brand and business suffer.</a:t>
            </a:r>
            <a:endParaRPr lang="en-US" sz="900" i="0" kern="1200" dirty="0" smtClean="0">
              <a:solidFill>
                <a:schemeClr val="tx1">
                  <a:lumMod val="50000"/>
                  <a:lumOff val="50000"/>
                </a:schemeClr>
              </a:solidFill>
              <a:latin typeface="+mn-lt"/>
              <a:ea typeface="ＭＳ Ｐゴシック" charset="0"/>
              <a:cs typeface="ＭＳ Ｐゴシック" charset="0"/>
            </a:endParaRPr>
          </a:p>
          <a:p>
            <a:pPr marL="0" indent="0" fontAlgn="auto">
              <a:spcAft>
                <a:spcPts val="600"/>
              </a:spcAft>
              <a:buFont typeface="Arial"/>
              <a:buNone/>
              <a:defRPr/>
            </a:pPr>
            <a:r>
              <a:rPr lang="en-US" sz="900" i="0" kern="1200" dirty="0" smtClean="0">
                <a:solidFill>
                  <a:schemeClr val="tx1">
                    <a:lumMod val="50000"/>
                    <a:lumOff val="50000"/>
                  </a:schemeClr>
                </a:solidFill>
                <a:latin typeface="+mn-lt"/>
                <a:ea typeface="ＭＳ Ｐゴシック" charset="0"/>
                <a:cs typeface="ＭＳ Ｐゴシック" charset="0"/>
              </a:rPr>
              <a:t>Well said Kerry. [SOME</a:t>
            </a:r>
            <a:r>
              <a:rPr lang="en-US" sz="900" i="0" kern="1200" baseline="0" dirty="0" smtClean="0">
                <a:solidFill>
                  <a:schemeClr val="tx1">
                    <a:lumMod val="50000"/>
                    <a:lumOff val="50000"/>
                  </a:schemeClr>
                </a:solidFill>
                <a:latin typeface="+mn-lt"/>
                <a:ea typeface="ＭＳ Ｐゴシック" charset="0"/>
                <a:cs typeface="ＭＳ Ｐゴシック" charset="0"/>
              </a:rPr>
              <a:t> EXAMPLES – Services covered in public hospital; Percentage back at preferred providers only]</a:t>
            </a:r>
            <a:endParaRPr lang="en-US" sz="900" i="0" kern="1200" dirty="0" smtClean="0">
              <a:solidFill>
                <a:schemeClr val="tx1">
                  <a:lumMod val="50000"/>
                  <a:lumOff val="50000"/>
                </a:schemeClr>
              </a:solidFill>
              <a:latin typeface="+mn-lt"/>
              <a:ea typeface="ＭＳ Ｐゴシック" charset="0"/>
              <a:cs typeface="ＭＳ Ｐゴシック" charset="0"/>
            </a:endParaRPr>
          </a:p>
          <a:p>
            <a:pPr marL="0" indent="0" fontAlgn="auto">
              <a:spcAft>
                <a:spcPts val="600"/>
              </a:spcAft>
              <a:buFont typeface="Arial"/>
              <a:buNone/>
              <a:defRPr/>
            </a:pPr>
            <a:r>
              <a:rPr lang="en-US" sz="900" i="0" kern="1200" dirty="0" smtClean="0">
                <a:solidFill>
                  <a:schemeClr val="tx1">
                    <a:lumMod val="50000"/>
                    <a:lumOff val="50000"/>
                  </a:schemeClr>
                </a:solidFill>
                <a:latin typeface="+mn-lt"/>
                <a:ea typeface="ＭＳ Ｐゴシック" charset="0"/>
                <a:cs typeface="ＭＳ Ｐゴシック" charset="0"/>
              </a:rPr>
              <a:t>An important point here is the</a:t>
            </a:r>
            <a:r>
              <a:rPr lang="en-US" sz="900" i="0" kern="1200" baseline="0" dirty="0" smtClean="0">
                <a:solidFill>
                  <a:schemeClr val="tx1">
                    <a:lumMod val="50000"/>
                    <a:lumOff val="50000"/>
                  </a:schemeClr>
                </a:solidFill>
                <a:latin typeface="+mn-lt"/>
                <a:ea typeface="ＭＳ Ｐゴシック" charset="0"/>
                <a:cs typeface="ＭＳ Ｐゴシック" charset="0"/>
              </a:rPr>
              <a:t> reference to Marketing communications of every size. In health insurance, and with regards to the Code, that includes advertising but also websites, brochures and other product documentation. Our next presenter is going to explain that aspect in more detail.</a:t>
            </a:r>
            <a:endParaRPr lang="en-US" sz="900" i="0" kern="1200" dirty="0" smtClean="0">
              <a:solidFill>
                <a:schemeClr val="tx1">
                  <a:lumMod val="50000"/>
                  <a:lumOff val="50000"/>
                </a:schemeClr>
              </a:solidFill>
              <a:latin typeface="+mn-lt"/>
              <a:ea typeface="ＭＳ Ｐゴシック" charset="0"/>
              <a:cs typeface="ＭＳ Ｐゴシック" charset="0"/>
            </a:endParaRPr>
          </a:p>
          <a:p>
            <a:pPr marL="0" indent="0" fontAlgn="auto">
              <a:spcAft>
                <a:spcPts val="600"/>
              </a:spcAft>
              <a:buFont typeface="Arial"/>
              <a:buNone/>
              <a:defRPr/>
            </a:pPr>
            <a:endParaRPr lang="en-US" sz="900" i="0" kern="1200" dirty="0" smtClean="0">
              <a:solidFill>
                <a:schemeClr val="tx1">
                  <a:lumMod val="50000"/>
                  <a:lumOff val="50000"/>
                </a:schemeClr>
              </a:solidFill>
              <a:latin typeface="+mn-lt"/>
              <a:ea typeface="ＭＳ Ｐゴシック" charset="0"/>
              <a:cs typeface="ＭＳ Ｐゴシック" charset="0"/>
            </a:endParaRPr>
          </a:p>
          <a:p>
            <a:pPr marL="0" indent="0" fontAlgn="auto">
              <a:spcAft>
                <a:spcPts val="600"/>
              </a:spcAft>
              <a:buFont typeface="Arial"/>
              <a:buNone/>
              <a:defRPr/>
            </a:pPr>
            <a:r>
              <a:rPr lang="en-US" sz="900" i="0" kern="1200" dirty="0" smtClean="0">
                <a:solidFill>
                  <a:schemeClr val="tx1">
                    <a:lumMod val="50000"/>
                    <a:lumOff val="50000"/>
                  </a:schemeClr>
                </a:solidFill>
                <a:latin typeface="+mn-lt"/>
                <a:ea typeface="ＭＳ Ｐゴシック" charset="0"/>
                <a:cs typeface="ＭＳ Ｐゴシック" charset="0"/>
              </a:rPr>
              <a:t>CLICK: NEXT</a:t>
            </a:r>
            <a:endParaRPr lang="en-US" sz="900" i="0" dirty="0">
              <a:latin typeface="Calibri" charset="0"/>
            </a:endParaRPr>
          </a:p>
        </p:txBody>
      </p:sp>
      <p:sp>
        <p:nvSpPr>
          <p:cNvPr id="3277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434EE8CA-E76E-CB45-9871-D51216812D32}" type="slidenum">
              <a:rPr lang="en-US"/>
              <a:pPr fontAlgn="base">
                <a:spcBef>
                  <a:spcPct val="0"/>
                </a:spcBef>
                <a:spcAft>
                  <a:spcPct val="0"/>
                </a:spcAft>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30722"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spcAft>
                <a:spcPts val="600"/>
              </a:spcAft>
            </a:pPr>
            <a:r>
              <a:rPr lang="en-US" sz="900" dirty="0" smtClean="0">
                <a:latin typeface="Calibri" charset="0"/>
              </a:rPr>
              <a:t>So I encourage Marketers to take a different perspective. Marketing is not all about sales. Whilst</a:t>
            </a:r>
            <a:r>
              <a:rPr lang="en-US" sz="900" baseline="0" dirty="0" smtClean="0">
                <a:latin typeface="Calibri" charset="0"/>
              </a:rPr>
              <a:t> your job might be almost done once the sale is completed, the impact of your actions are felt for years to come.</a:t>
            </a:r>
          </a:p>
          <a:p>
            <a:pPr>
              <a:spcBef>
                <a:spcPct val="0"/>
              </a:spcBef>
              <a:spcAft>
                <a:spcPts val="600"/>
              </a:spcAft>
            </a:pPr>
            <a:endParaRPr lang="en-US" sz="900" baseline="0" dirty="0" smtClean="0">
              <a:latin typeface="Calibri" charset="0"/>
            </a:endParaRPr>
          </a:p>
          <a:p>
            <a:pPr>
              <a:spcBef>
                <a:spcPct val="0"/>
              </a:spcBef>
              <a:spcAft>
                <a:spcPts val="600"/>
              </a:spcAft>
            </a:pPr>
            <a:r>
              <a:rPr lang="en-US" sz="900" baseline="0" dirty="0" smtClean="0">
                <a:latin typeface="Calibri" charset="0"/>
              </a:rPr>
              <a:t>So instead of seeing your objective as simply delivering “sales”.</a:t>
            </a:r>
          </a:p>
          <a:p>
            <a:pPr>
              <a:spcBef>
                <a:spcPct val="0"/>
              </a:spcBef>
              <a:spcAft>
                <a:spcPts val="600"/>
              </a:spcAft>
            </a:pPr>
            <a:r>
              <a:rPr lang="en-US" sz="900" baseline="0" dirty="0" smtClean="0">
                <a:latin typeface="Calibri" charset="0"/>
              </a:rPr>
              <a:t>CLICK: How about Marketers see their objective as attracting “well informed and loyal members”</a:t>
            </a:r>
          </a:p>
          <a:p>
            <a:pPr>
              <a:spcBef>
                <a:spcPct val="0"/>
              </a:spcBef>
              <a:spcAft>
                <a:spcPts val="600"/>
              </a:spcAft>
            </a:pPr>
            <a:endParaRPr lang="en-US" sz="900" baseline="0" dirty="0" smtClean="0">
              <a:latin typeface="Calibri" charset="0"/>
            </a:endParaRPr>
          </a:p>
          <a:p>
            <a:pPr>
              <a:spcBef>
                <a:spcPct val="0"/>
              </a:spcBef>
              <a:spcAft>
                <a:spcPts val="600"/>
              </a:spcAft>
            </a:pPr>
            <a:r>
              <a:rPr lang="en-US" sz="900" baseline="0" dirty="0" smtClean="0">
                <a:latin typeface="Calibri" charset="0"/>
              </a:rPr>
              <a:t>And instead of Highlighting the good and ignoring the bad.</a:t>
            </a:r>
          </a:p>
          <a:p>
            <a:pPr>
              <a:spcBef>
                <a:spcPct val="0"/>
              </a:spcBef>
              <a:spcAft>
                <a:spcPts val="600"/>
              </a:spcAft>
            </a:pPr>
            <a:r>
              <a:rPr lang="en-US" sz="900" baseline="0" dirty="0" smtClean="0">
                <a:latin typeface="Calibri" charset="0"/>
              </a:rPr>
              <a:t>CLICK: How about you challenge your marketing activities to set the right expectations. To sell the right policy to the right person.</a:t>
            </a:r>
          </a:p>
          <a:p>
            <a:pPr>
              <a:spcBef>
                <a:spcPct val="0"/>
              </a:spcBef>
              <a:spcAft>
                <a:spcPts val="600"/>
              </a:spcAft>
            </a:pPr>
            <a:endParaRPr lang="en-US" sz="900" baseline="0" dirty="0" smtClean="0">
              <a:latin typeface="Calibri" charset="0"/>
            </a:endParaRPr>
          </a:p>
          <a:p>
            <a:pPr>
              <a:spcBef>
                <a:spcPct val="0"/>
              </a:spcBef>
              <a:spcAft>
                <a:spcPts val="0"/>
              </a:spcAft>
            </a:pPr>
            <a:r>
              <a:rPr lang="en-US" sz="900" baseline="0" dirty="0" smtClean="0">
                <a:latin typeface="Calibri" charset="0"/>
              </a:rPr>
              <a:t>Then your Marketing communications will inevitably</a:t>
            </a:r>
          </a:p>
          <a:p>
            <a:pPr>
              <a:spcBef>
                <a:spcPct val="0"/>
              </a:spcBef>
              <a:spcAft>
                <a:spcPts val="0"/>
              </a:spcAft>
            </a:pPr>
            <a:r>
              <a:rPr lang="en-US" sz="900" baseline="0" dirty="0" smtClean="0">
                <a:latin typeface="Calibri" charset="0"/>
              </a:rPr>
              <a:t>CLICK: say what you do</a:t>
            </a:r>
          </a:p>
          <a:p>
            <a:pPr marL="0" marR="0" indent="0" algn="l" defTabSz="457200" rtl="0" eaLnBrk="1" fontAlgn="base" latinLnBrk="0" hangingPunct="1">
              <a:lnSpc>
                <a:spcPct val="100000"/>
              </a:lnSpc>
              <a:spcBef>
                <a:spcPct val="0"/>
              </a:spcBef>
              <a:spcAft>
                <a:spcPts val="0"/>
              </a:spcAft>
              <a:buClrTx/>
              <a:buSzTx/>
              <a:buFontTx/>
              <a:buNone/>
              <a:tabLst/>
              <a:defRPr/>
            </a:pPr>
            <a:r>
              <a:rPr lang="en-US" sz="900" baseline="0" dirty="0" smtClean="0">
                <a:latin typeface="Calibri" charset="0"/>
              </a:rPr>
              <a:t>CLICK: not mislead</a:t>
            </a:r>
            <a:endParaRPr lang="en-US" sz="900" dirty="0" smtClean="0">
              <a:latin typeface="Calibri" charset="0"/>
            </a:endParaRPr>
          </a:p>
          <a:p>
            <a:pPr marL="0" marR="0" indent="0" algn="l" defTabSz="457200" rtl="0" eaLnBrk="1" fontAlgn="base" latinLnBrk="0" hangingPunct="1">
              <a:lnSpc>
                <a:spcPct val="100000"/>
              </a:lnSpc>
              <a:spcBef>
                <a:spcPct val="0"/>
              </a:spcBef>
              <a:spcAft>
                <a:spcPts val="0"/>
              </a:spcAft>
              <a:buClrTx/>
              <a:buSzTx/>
              <a:buFontTx/>
              <a:buNone/>
              <a:tabLst/>
              <a:defRPr/>
            </a:pPr>
            <a:r>
              <a:rPr lang="en-US" sz="900" baseline="0" dirty="0" smtClean="0">
                <a:latin typeface="Calibri" charset="0"/>
              </a:rPr>
              <a:t>CLICK: and reduce the risk of unfairly disadvantaging your customers</a:t>
            </a:r>
            <a:endParaRPr lang="en-US" sz="900" dirty="0" smtClean="0">
              <a:latin typeface="Calibri" charset="0"/>
            </a:endParaRPr>
          </a:p>
          <a:p>
            <a:pPr>
              <a:spcBef>
                <a:spcPct val="0"/>
              </a:spcBef>
              <a:spcAft>
                <a:spcPts val="600"/>
              </a:spcAft>
            </a:pPr>
            <a:endParaRPr lang="en-US" sz="900" dirty="0" smtClean="0">
              <a:latin typeface="Calibri" charset="0"/>
            </a:endParaRPr>
          </a:p>
          <a:p>
            <a:pPr>
              <a:spcBef>
                <a:spcPct val="0"/>
              </a:spcBef>
              <a:spcAft>
                <a:spcPts val="600"/>
              </a:spcAft>
            </a:pPr>
            <a:r>
              <a:rPr lang="en-US" sz="900" dirty="0" smtClean="0">
                <a:latin typeface="Calibri" charset="0"/>
              </a:rPr>
              <a:t>My advice to Marketers is to get to know the Code. It provides practical advice on how to communicate in a way that will keep the ACCC and Ombudsman’s Offices happy too.</a:t>
            </a:r>
          </a:p>
          <a:p>
            <a:pPr>
              <a:spcBef>
                <a:spcPct val="0"/>
              </a:spcBef>
              <a:spcAft>
                <a:spcPts val="600"/>
              </a:spcAft>
            </a:pPr>
            <a:r>
              <a:rPr lang="en-US" sz="900" dirty="0" smtClean="0">
                <a:latin typeface="Calibri" charset="0"/>
              </a:rPr>
              <a:t>CLICK: And best of all, is more likely to result in more satisfied members who are loyal to your fund because their expectations are being met.</a:t>
            </a:r>
          </a:p>
          <a:p>
            <a:pPr>
              <a:spcBef>
                <a:spcPct val="0"/>
              </a:spcBef>
              <a:spcAft>
                <a:spcPts val="600"/>
              </a:spcAft>
            </a:pPr>
            <a:endParaRPr lang="en-US" sz="900" dirty="0" smtClean="0">
              <a:latin typeface="Calibri" charset="0"/>
            </a:endParaRPr>
          </a:p>
          <a:p>
            <a:pPr>
              <a:spcBef>
                <a:spcPct val="0"/>
              </a:spcBef>
              <a:spcAft>
                <a:spcPts val="600"/>
              </a:spcAft>
            </a:pPr>
            <a:r>
              <a:rPr lang="en-US" sz="900" dirty="0" smtClean="0">
                <a:latin typeface="Calibri" charset="0"/>
              </a:rPr>
              <a:t>Next we hear from Christine Mead, who is going to talk about how to</a:t>
            </a:r>
            <a:r>
              <a:rPr lang="en-US" sz="900" baseline="0" dirty="0" smtClean="0">
                <a:latin typeface="Calibri" charset="0"/>
              </a:rPr>
              <a:t> put it to use in the various Marketing activities  </a:t>
            </a:r>
            <a:endParaRPr lang="en-US" sz="900" dirty="0" smtClean="0">
              <a:latin typeface="Calibri" charset="0"/>
            </a:endParaRPr>
          </a:p>
          <a:p>
            <a:pPr>
              <a:spcBef>
                <a:spcPct val="0"/>
              </a:spcBef>
              <a:spcAft>
                <a:spcPts val="600"/>
              </a:spcAft>
            </a:pPr>
            <a:r>
              <a:rPr lang="en-US" sz="900" dirty="0" smtClean="0">
                <a:latin typeface="Calibri" charset="0"/>
              </a:rPr>
              <a:t>CLICK:</a:t>
            </a:r>
            <a:r>
              <a:rPr lang="en-US" sz="900" baseline="0" dirty="0" smtClean="0">
                <a:latin typeface="Calibri" charset="0"/>
              </a:rPr>
              <a:t> NEXT</a:t>
            </a:r>
            <a:endParaRPr lang="en-US" sz="900" dirty="0">
              <a:latin typeface="Calibri" charset="0"/>
            </a:endParaRPr>
          </a:p>
        </p:txBody>
      </p:sp>
      <p:sp>
        <p:nvSpPr>
          <p:cNvPr id="30723"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377487CE-9110-A040-A111-0439FB475751}" type="slidenum">
              <a:rPr lang="en-US"/>
              <a:pPr fontAlgn="base">
                <a:spcBef>
                  <a:spcPct val="0"/>
                </a:spcBef>
                <a:spcAft>
                  <a:spcPct val="0"/>
                </a:spcAft>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2457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dirty="0">
              <a:latin typeface="Calibri" charset="0"/>
            </a:endParaRPr>
          </a:p>
        </p:txBody>
      </p:sp>
      <p:sp>
        <p:nvSpPr>
          <p:cNvPr id="2457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pPr>
            <a:fld id="{AC5C5519-A0DA-464A-9218-BAD96F6DFD22}" type="slidenum">
              <a:rPr lang="en-US"/>
              <a:pPr fontAlgn="base">
                <a:spcBef>
                  <a:spcPct val="0"/>
                </a:spcBef>
                <a:spcAft>
                  <a:spcPct val="0"/>
                </a:spcAft>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9C0D60"/>
        </a:solidFill>
        <a:effectLst/>
      </p:bgPr>
    </p:bg>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405063" y="4178300"/>
            <a:ext cx="4338637" cy="168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2130425"/>
            <a:ext cx="7772400" cy="1470025"/>
          </a:xfrm>
        </p:spPr>
        <p:txBody>
          <a:bodyPr/>
          <a:lstStyle>
            <a:lvl1pPr>
              <a:defRPr>
                <a:solidFill>
                  <a:schemeClr val="bg1"/>
                </a:solidFill>
              </a:defRPr>
            </a:lvl1pPr>
          </a:lstStyle>
          <a:p>
            <a:r>
              <a:rPr lang="en-AU"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AU" smtClean="0"/>
              <a:t>Click to edit Master subtitle style</a:t>
            </a:r>
            <a:endParaRPr lang="en-US" dirty="0"/>
          </a:p>
        </p:txBody>
      </p:sp>
      <p:sp>
        <p:nvSpPr>
          <p:cNvPr id="5" name="Date Placeholder 3"/>
          <p:cNvSpPr>
            <a:spLocks noGrp="1"/>
          </p:cNvSpPr>
          <p:nvPr>
            <p:ph type="dt" sz="half" idx="10"/>
          </p:nvPr>
        </p:nvSpPr>
        <p:spPr/>
        <p:txBody>
          <a:bodyPr/>
          <a:lstStyle>
            <a:lvl1pPr>
              <a:defRPr/>
            </a:lvl1pPr>
          </a:lstStyle>
          <a:p>
            <a:pPr>
              <a:defRPr/>
            </a:pPr>
            <a:fld id="{E0E8DABF-B9F4-A147-BB38-84B073BF72A8}" type="datetimeFigureOut">
              <a:rPr lang="en-US"/>
              <a:pPr>
                <a:defRPr/>
              </a:pPr>
              <a:t>20/07/15</a:t>
            </a:fld>
            <a:endParaRPr lang="en-US" dirty="0"/>
          </a:p>
        </p:txBody>
      </p:sp>
      <p:sp>
        <p:nvSpPr>
          <p:cNvPr id="6" name="Footer Placeholder 4"/>
          <p:cNvSpPr>
            <a:spLocks noGrp="1"/>
          </p:cNvSpPr>
          <p:nvPr>
            <p:ph type="ftr" sz="quarter" idx="11"/>
          </p:nvPr>
        </p:nvSpPr>
        <p:spPr/>
        <p:txBody>
          <a:bodyPr/>
          <a:lstStyle>
            <a:lvl1pPr>
              <a:defRPr/>
            </a:lvl1pPr>
          </a:lstStyle>
          <a:p>
            <a:pPr>
              <a:defRPr/>
            </a:pPr>
            <a:r>
              <a:rPr lang="en-US"/>
              <a:t>Code of Conduct Seminar, July 2015</a:t>
            </a:r>
          </a:p>
        </p:txBody>
      </p:sp>
      <p:sp>
        <p:nvSpPr>
          <p:cNvPr id="7" name="Slide Number Placeholder 5"/>
          <p:cNvSpPr>
            <a:spLocks noGrp="1"/>
          </p:cNvSpPr>
          <p:nvPr>
            <p:ph type="sldNum" sz="quarter" idx="12"/>
          </p:nvPr>
        </p:nvSpPr>
        <p:spPr/>
        <p:txBody>
          <a:bodyPr/>
          <a:lstStyle>
            <a:lvl1pPr>
              <a:defRPr/>
            </a:lvl1pPr>
          </a:lstStyle>
          <a:p>
            <a:pPr>
              <a:defRPr/>
            </a:pPr>
            <a:fld id="{8535ABAB-773B-8C45-8383-8E1A411F1061}" type="slidenum">
              <a:rPr lang="en-US"/>
              <a:pPr>
                <a:defRPr/>
              </a:pPr>
              <a:t>‹#›</a:t>
            </a:fld>
            <a:endParaRPr lang="en-US" dirty="0"/>
          </a:p>
        </p:txBody>
      </p:sp>
    </p:spTree>
    <p:extLst>
      <p:ext uri="{BB962C8B-B14F-4D97-AF65-F5344CB8AC3E}">
        <p14:creationId xmlns:p14="http://schemas.microsoft.com/office/powerpoint/2010/main" val="11899031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8425" y="128588"/>
            <a:ext cx="2195513"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AU" dirty="0" smtClean="0"/>
              <a:t>Click to edit Master title style</a:t>
            </a:r>
            <a:endParaRPr lang="en-US" dirty="0"/>
          </a:p>
        </p:txBody>
      </p:sp>
      <p:sp>
        <p:nvSpPr>
          <p:cNvPr id="3" name="Content Placeholder 2"/>
          <p:cNvSpPr>
            <a:spLocks noGrp="1"/>
          </p:cNvSpPr>
          <p:nvPr>
            <p:ph idx="1"/>
          </p:nvPr>
        </p:nvSpPr>
        <p:spPr/>
        <p:txBody>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C3EEAD3F-C7C0-444D-8053-0038687272D9}" type="datetimeFigureOut">
              <a:rPr lang="en-US"/>
              <a:pPr>
                <a:defRPr/>
              </a:pPr>
              <a:t>20/07/15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446A7DD-4A51-8C4D-9D77-02B1DD8D38A5}" type="slidenum">
              <a:rPr lang="en-US"/>
              <a:pPr>
                <a:defRPr/>
              </a:pPr>
              <a:t>‹#›</a:t>
            </a:fld>
            <a:endParaRPr lang="en-US"/>
          </a:p>
        </p:txBody>
      </p:sp>
    </p:spTree>
    <p:extLst>
      <p:ext uri="{BB962C8B-B14F-4D97-AF65-F5344CB8AC3E}">
        <p14:creationId xmlns:p14="http://schemas.microsoft.com/office/powerpoint/2010/main" val="15041341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AU"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AU"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AD1B155-7FC7-0243-B8AA-5F6F53DE5773}" type="datetimeFigureOut">
              <a:rPr lang="en-US"/>
              <a:pPr>
                <a:defRPr/>
              </a:pPr>
              <a:t>20/07/15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3ED7D8E-50C2-C342-A799-2A0392672895}" type="slidenum">
              <a:rPr lang="en-US"/>
              <a:pPr>
                <a:defRPr/>
              </a:pPr>
              <a:t>‹#›</a:t>
            </a:fld>
            <a:endParaRPr lang="en-US"/>
          </a:p>
        </p:txBody>
      </p:sp>
    </p:spTree>
    <p:extLst>
      <p:ext uri="{BB962C8B-B14F-4D97-AF65-F5344CB8AC3E}">
        <p14:creationId xmlns:p14="http://schemas.microsoft.com/office/powerpoint/2010/main" val="384630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8425" y="128588"/>
            <a:ext cx="2195513"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AU"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6" name="Date Placeholder 4"/>
          <p:cNvSpPr>
            <a:spLocks noGrp="1"/>
          </p:cNvSpPr>
          <p:nvPr>
            <p:ph type="dt" sz="half" idx="10"/>
          </p:nvPr>
        </p:nvSpPr>
        <p:spPr/>
        <p:txBody>
          <a:bodyPr/>
          <a:lstStyle>
            <a:lvl1pPr>
              <a:defRPr/>
            </a:lvl1pPr>
          </a:lstStyle>
          <a:p>
            <a:pPr>
              <a:defRPr/>
            </a:pPr>
            <a:fld id="{BC1D9468-A48A-E146-929B-159DA13C996E}" type="datetimeFigureOut">
              <a:rPr lang="en-US"/>
              <a:pPr>
                <a:defRPr/>
              </a:pPr>
              <a:t>20/07/15</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6C61BCE7-8C92-D842-AB21-D425F36C007A}" type="slidenum">
              <a:rPr lang="en-US"/>
              <a:pPr>
                <a:defRPr/>
              </a:pPr>
              <a:t>‹#›</a:t>
            </a:fld>
            <a:endParaRPr lang="en-US"/>
          </a:p>
        </p:txBody>
      </p:sp>
    </p:spTree>
    <p:extLst>
      <p:ext uri="{BB962C8B-B14F-4D97-AF65-F5344CB8AC3E}">
        <p14:creationId xmlns:p14="http://schemas.microsoft.com/office/powerpoint/2010/main" val="85641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8425" y="128588"/>
            <a:ext cx="2195513"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defRPr/>
            </a:lvl1pPr>
          </a:lstStyle>
          <a:p>
            <a:r>
              <a:rPr lang="en-AU"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8" name="Date Placeholder 6"/>
          <p:cNvSpPr>
            <a:spLocks noGrp="1"/>
          </p:cNvSpPr>
          <p:nvPr>
            <p:ph type="dt" sz="half" idx="10"/>
          </p:nvPr>
        </p:nvSpPr>
        <p:spPr/>
        <p:txBody>
          <a:bodyPr/>
          <a:lstStyle>
            <a:lvl1pPr>
              <a:defRPr/>
            </a:lvl1pPr>
          </a:lstStyle>
          <a:p>
            <a:pPr>
              <a:defRPr/>
            </a:pPr>
            <a:fld id="{C8D407D4-59D3-7A4F-B1FC-28A681C66370}" type="datetimeFigureOut">
              <a:rPr lang="en-US"/>
              <a:pPr>
                <a:defRPr/>
              </a:pPr>
              <a:t>20/07/15</a:t>
            </a:fld>
            <a:endParaRPr lang="en-US"/>
          </a:p>
        </p:txBody>
      </p:sp>
      <p:sp>
        <p:nvSpPr>
          <p:cNvPr id="9" name="Footer Placeholder 7"/>
          <p:cNvSpPr>
            <a:spLocks noGrp="1"/>
          </p:cNvSpPr>
          <p:nvPr>
            <p:ph type="ftr" sz="quarter" idx="11"/>
          </p:nvPr>
        </p:nvSpPr>
        <p:spPr/>
        <p:txBody>
          <a:bodyPr/>
          <a:lstStyle>
            <a:lvl1pPr>
              <a:defRPr/>
            </a:lvl1pPr>
          </a:lstStyle>
          <a:p>
            <a:pPr>
              <a:defRPr/>
            </a:pPr>
            <a:endParaRPr lang="en-US"/>
          </a:p>
        </p:txBody>
      </p:sp>
      <p:sp>
        <p:nvSpPr>
          <p:cNvPr id="10" name="Slide Number Placeholder 8"/>
          <p:cNvSpPr>
            <a:spLocks noGrp="1"/>
          </p:cNvSpPr>
          <p:nvPr>
            <p:ph type="sldNum" sz="quarter" idx="12"/>
          </p:nvPr>
        </p:nvSpPr>
        <p:spPr/>
        <p:txBody>
          <a:bodyPr/>
          <a:lstStyle>
            <a:lvl1pPr>
              <a:defRPr/>
            </a:lvl1pPr>
          </a:lstStyle>
          <a:p>
            <a:pPr>
              <a:defRPr/>
            </a:pPr>
            <a:fld id="{9D4F54AA-31A2-3948-943D-B764B0ECEECB}" type="slidenum">
              <a:rPr lang="en-US"/>
              <a:pPr>
                <a:defRPr/>
              </a:pPr>
              <a:t>‹#›</a:t>
            </a:fld>
            <a:endParaRPr lang="en-US"/>
          </a:p>
        </p:txBody>
      </p:sp>
    </p:spTree>
    <p:extLst>
      <p:ext uri="{BB962C8B-B14F-4D97-AF65-F5344CB8AC3E}">
        <p14:creationId xmlns:p14="http://schemas.microsoft.com/office/powerpoint/2010/main" val="2380462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3"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8425" y="128588"/>
            <a:ext cx="2195513"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AU" dirty="0" smtClean="0"/>
              <a:t>Click to edit Master title style</a:t>
            </a:r>
            <a:endParaRPr lang="en-US" dirty="0"/>
          </a:p>
        </p:txBody>
      </p:sp>
      <p:sp>
        <p:nvSpPr>
          <p:cNvPr id="4" name="Date Placeholder 2"/>
          <p:cNvSpPr>
            <a:spLocks noGrp="1"/>
          </p:cNvSpPr>
          <p:nvPr>
            <p:ph type="dt" sz="half" idx="10"/>
          </p:nvPr>
        </p:nvSpPr>
        <p:spPr/>
        <p:txBody>
          <a:bodyPr/>
          <a:lstStyle>
            <a:lvl1pPr>
              <a:defRPr/>
            </a:lvl1pPr>
          </a:lstStyle>
          <a:p>
            <a:pPr>
              <a:defRPr/>
            </a:pPr>
            <a:fld id="{87CA1C89-7069-A244-80D1-2E981DF1C4D7}" type="datetimeFigureOut">
              <a:rPr lang="en-US"/>
              <a:pPr>
                <a:defRPr/>
              </a:pPr>
              <a:t>20/07/15</a:t>
            </a:fld>
            <a:endParaRPr lang="en-US"/>
          </a:p>
        </p:txBody>
      </p:sp>
      <p:sp>
        <p:nvSpPr>
          <p:cNvPr id="5" name="Footer Placeholder 3"/>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0ED6A457-4E86-CB48-8B6B-FFFC9F344805}" type="slidenum">
              <a:rPr lang="en-US"/>
              <a:pPr>
                <a:defRPr/>
              </a:pPr>
              <a:t>‹#›</a:t>
            </a:fld>
            <a:endParaRPr lang="en-US"/>
          </a:p>
        </p:txBody>
      </p:sp>
    </p:spTree>
    <p:extLst>
      <p:ext uri="{BB962C8B-B14F-4D97-AF65-F5344CB8AC3E}">
        <p14:creationId xmlns:p14="http://schemas.microsoft.com/office/powerpoint/2010/main" val="3217511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CAA9E400-CDBE-0F48-AA39-E4779F54EA82}" type="datetimeFigureOut">
              <a:rPr lang="en-US"/>
              <a:pPr>
                <a:defRPr/>
              </a:pPr>
              <a:t>20/07/15</a:t>
            </a:fld>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9BF1FB58-653B-9743-9250-14F44FC04E3A}" type="slidenum">
              <a:rPr lang="en-US"/>
              <a:pPr>
                <a:defRPr/>
              </a:pPr>
              <a:t>‹#›</a:t>
            </a:fld>
            <a:endParaRPr lang="en-US"/>
          </a:p>
        </p:txBody>
      </p:sp>
    </p:spTree>
    <p:extLst>
      <p:ext uri="{BB962C8B-B14F-4D97-AF65-F5344CB8AC3E}">
        <p14:creationId xmlns:p14="http://schemas.microsoft.com/office/powerpoint/2010/main" val="26240935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AU"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43AAB182-7FE9-ED44-AA04-C46A48F8A187}" type="datetimeFigureOut">
              <a:rPr lang="en-US"/>
              <a:pPr>
                <a:defRPr/>
              </a:pPr>
              <a:t>20/07/15</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E51C41D4-86F2-9A41-A4A1-8C9D2F02CAB8}" type="slidenum">
              <a:rPr lang="en-US"/>
              <a:pPr>
                <a:defRPr/>
              </a:pPr>
              <a:t>‹#›</a:t>
            </a:fld>
            <a:endParaRPr lang="en-US"/>
          </a:p>
        </p:txBody>
      </p:sp>
    </p:spTree>
    <p:extLst>
      <p:ext uri="{BB962C8B-B14F-4D97-AF65-F5344CB8AC3E}">
        <p14:creationId xmlns:p14="http://schemas.microsoft.com/office/powerpoint/2010/main" val="2554852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AU"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79BD4C93-D8E4-2C44-A5E7-F23B52268864}" type="datetimeFigureOut">
              <a:rPr lang="en-US"/>
              <a:pPr>
                <a:defRPr/>
              </a:pPr>
              <a:t>20/07/15</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CC377F1A-4EA1-7C46-A133-3FC12B66100C}" type="slidenum">
              <a:rPr lang="en-US"/>
              <a:pPr>
                <a:defRPr/>
              </a:pPr>
              <a:t>‹#›</a:t>
            </a:fld>
            <a:endParaRPr lang="en-US"/>
          </a:p>
        </p:txBody>
      </p:sp>
    </p:spTree>
    <p:extLst>
      <p:ext uri="{BB962C8B-B14F-4D97-AF65-F5344CB8AC3E}">
        <p14:creationId xmlns:p14="http://schemas.microsoft.com/office/powerpoint/2010/main" val="122286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8425" y="128588"/>
            <a:ext cx="2195513"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AU"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B36D07A-ECFE-7749-9DE9-C0FD6BE55507}" type="datetimeFigureOut">
              <a:rPr lang="en-US"/>
              <a:pPr>
                <a:defRPr/>
              </a:pPr>
              <a:t>20/07/15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2E19C27-891E-C64C-894C-DF8FFB99B65C}" type="slidenum">
              <a:rPr lang="en-US"/>
              <a:pPr>
                <a:defRPr/>
              </a:pPr>
              <a:t>‹#›</a:t>
            </a:fld>
            <a:endParaRPr lang="en-US"/>
          </a:p>
        </p:txBody>
      </p:sp>
    </p:spTree>
    <p:extLst>
      <p:ext uri="{BB962C8B-B14F-4D97-AF65-F5344CB8AC3E}">
        <p14:creationId xmlns:p14="http://schemas.microsoft.com/office/powerpoint/2010/main" val="2174134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AU"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5F1905F-D2F7-7D4A-B5D2-0CC2ADD0A74B}" type="datetimeFigureOut">
              <a:rPr lang="en-US"/>
              <a:pPr>
                <a:defRPr/>
              </a:pPr>
              <a:t>20/07/15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167E4FC-5A61-B747-A9CE-87F655556089}" type="slidenum">
              <a:rPr lang="en-US"/>
              <a:pPr>
                <a:defRPr/>
              </a:pPr>
              <a:t>‹#›</a:t>
            </a:fld>
            <a:endParaRPr lang="en-US"/>
          </a:p>
        </p:txBody>
      </p:sp>
    </p:spTree>
    <p:extLst>
      <p:ext uri="{BB962C8B-B14F-4D97-AF65-F5344CB8AC3E}">
        <p14:creationId xmlns:p14="http://schemas.microsoft.com/office/powerpoint/2010/main" val="126947296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6625" y="274638"/>
            <a:ext cx="6480175" cy="1143000"/>
          </a:xfrm>
          <a:prstGeom prst="rect">
            <a:avLst/>
          </a:prstGeom>
        </p:spPr>
        <p:txBody>
          <a:bodyPr vert="horz" wrap="none" lIns="91440" tIns="45720" rIns="91440" bIns="45720" rtlCol="0" anchor="ctr">
            <a:normAutofit/>
          </a:bodyPr>
          <a:lstStyle/>
          <a:p>
            <a:r>
              <a:rPr lang="en-AU" dirty="0" smtClean="0"/>
              <a:t>Click to edit Master title style</a:t>
            </a:r>
            <a:endParaRPr lang="en-US" dirty="0"/>
          </a:p>
        </p:txBody>
      </p:sp>
      <p:sp>
        <p:nvSpPr>
          <p:cNvPr id="5123"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AU"/>
              <a:t>Click to edit Master text styles</a:t>
            </a:r>
          </a:p>
          <a:p>
            <a:pPr lvl="1"/>
            <a:r>
              <a:rPr lang="en-AU"/>
              <a:t>Second level</a:t>
            </a:r>
          </a:p>
          <a:p>
            <a:pPr lvl="2"/>
            <a:r>
              <a:rPr lang="en-AU"/>
              <a:t>Third level</a:t>
            </a:r>
          </a:p>
          <a:p>
            <a:pPr lvl="3"/>
            <a:r>
              <a:rPr lang="en-AU"/>
              <a:t>Fourth level</a:t>
            </a:r>
          </a:p>
          <a:p>
            <a:pPr lvl="4"/>
            <a:r>
              <a:rPr lang="en-AU"/>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ea typeface="+mn-ea"/>
                <a:cs typeface="+mn-cs"/>
              </a:defRPr>
            </a:lvl1pPr>
          </a:lstStyle>
          <a:p>
            <a:pPr>
              <a:defRPr/>
            </a:pPr>
            <a:fld id="{CB4EAC81-9636-F945-ADA0-B805BF0007D9}" type="slidenum">
              <a:rPr lang="en-US"/>
              <a:pPr>
                <a:defRPr/>
              </a:pPr>
              <a:t>‹#›</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dirty="0" smtClean="0">
                <a:solidFill>
                  <a:schemeClr val="tx1">
                    <a:tint val="75000"/>
                  </a:schemeClr>
                </a:solidFill>
                <a:latin typeface="+mn-lt"/>
                <a:ea typeface="+mn-ea"/>
                <a:cs typeface="+mn-cs"/>
              </a:defRPr>
            </a:lvl1pPr>
          </a:lstStyle>
          <a:p>
            <a:pPr>
              <a:defRPr/>
            </a:pPr>
            <a:r>
              <a:rPr lang="en-US"/>
              <a:t>Code of Conduct Seminar, July 2015</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ea typeface="+mn-ea"/>
                <a:cs typeface="+mn-cs"/>
              </a:defRPr>
            </a:lvl1pPr>
          </a:lstStyle>
          <a:p>
            <a:pPr>
              <a:defRPr/>
            </a:pPr>
            <a:fld id="{0B51BF96-0277-3842-BD4A-A00CD71999FF}" type="datetimeFigureOut">
              <a:rPr lang="en-US"/>
              <a:pPr>
                <a:defRPr/>
              </a:pPr>
              <a:t>20/07/15</a:t>
            </a:fld>
            <a:endParaRPr lang="en-US"/>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xStyles>
    <p:titleStyle>
      <a:lvl1pPr algn="ctr" defTabSz="457200" rtl="0" fontAlgn="base">
        <a:spcBef>
          <a:spcPct val="0"/>
        </a:spcBef>
        <a:spcAft>
          <a:spcPct val="0"/>
        </a:spcAft>
        <a:defRPr sz="4400" kern="1200" cap="all">
          <a:solidFill>
            <a:srgbClr val="9C0D60"/>
          </a:solidFill>
          <a:latin typeface="+mn-lt"/>
          <a:ea typeface="ＭＳ Ｐゴシック" charset="0"/>
          <a:cs typeface="ＭＳ Ｐゴシック" charset="0"/>
        </a:defRPr>
      </a:lvl1pPr>
      <a:lvl2pPr algn="ctr" defTabSz="457200" rtl="0" fontAlgn="base">
        <a:spcBef>
          <a:spcPct val="0"/>
        </a:spcBef>
        <a:spcAft>
          <a:spcPct val="0"/>
        </a:spcAft>
        <a:defRPr sz="4400">
          <a:solidFill>
            <a:srgbClr val="9C0D60"/>
          </a:solidFill>
          <a:latin typeface="Calibri" charset="0"/>
          <a:ea typeface="ＭＳ Ｐゴシック" charset="0"/>
          <a:cs typeface="ＭＳ Ｐゴシック" charset="0"/>
        </a:defRPr>
      </a:lvl2pPr>
      <a:lvl3pPr algn="ctr" defTabSz="457200" rtl="0" fontAlgn="base">
        <a:spcBef>
          <a:spcPct val="0"/>
        </a:spcBef>
        <a:spcAft>
          <a:spcPct val="0"/>
        </a:spcAft>
        <a:defRPr sz="4400">
          <a:solidFill>
            <a:srgbClr val="9C0D60"/>
          </a:solidFill>
          <a:latin typeface="Calibri" charset="0"/>
          <a:ea typeface="ＭＳ Ｐゴシック" charset="0"/>
          <a:cs typeface="ＭＳ Ｐゴシック" charset="0"/>
        </a:defRPr>
      </a:lvl3pPr>
      <a:lvl4pPr algn="ctr" defTabSz="457200" rtl="0" fontAlgn="base">
        <a:spcBef>
          <a:spcPct val="0"/>
        </a:spcBef>
        <a:spcAft>
          <a:spcPct val="0"/>
        </a:spcAft>
        <a:defRPr sz="4400">
          <a:solidFill>
            <a:srgbClr val="9C0D60"/>
          </a:solidFill>
          <a:latin typeface="Calibri" charset="0"/>
          <a:ea typeface="ＭＳ Ｐゴシック" charset="0"/>
          <a:cs typeface="ＭＳ Ｐゴシック" charset="0"/>
        </a:defRPr>
      </a:lvl4pPr>
      <a:lvl5pPr algn="ctr" defTabSz="457200" rtl="0" fontAlgn="base">
        <a:spcBef>
          <a:spcPct val="0"/>
        </a:spcBef>
        <a:spcAft>
          <a:spcPct val="0"/>
        </a:spcAft>
        <a:defRPr sz="4400">
          <a:solidFill>
            <a:srgbClr val="9C0D60"/>
          </a:solidFill>
          <a:latin typeface="Calibri" charset="0"/>
          <a:ea typeface="ＭＳ Ｐゴシック" charset="0"/>
          <a:cs typeface="ＭＳ Ｐゴシック" charset="0"/>
        </a:defRPr>
      </a:lvl5pPr>
      <a:lvl6pPr marL="457200" algn="ctr" defTabSz="457200" rtl="0" fontAlgn="base">
        <a:spcBef>
          <a:spcPct val="0"/>
        </a:spcBef>
        <a:spcAft>
          <a:spcPct val="0"/>
        </a:spcAft>
        <a:defRPr sz="4400">
          <a:solidFill>
            <a:srgbClr val="9C0D60"/>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rgbClr val="9C0D60"/>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rgbClr val="9C0D60"/>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rgbClr val="9C0D60"/>
          </a:solidFill>
          <a:latin typeface="Calibri" charset="0"/>
          <a:ea typeface="ＭＳ Ｐゴシック" charset="0"/>
          <a:cs typeface="ＭＳ Ｐゴシック" charset="0"/>
        </a:defRPr>
      </a:lvl9pPr>
    </p:titleStyle>
    <p:bodyStyle>
      <a:lvl1pPr marL="342900" indent="-342900" algn="l" defTabSz="457200" rtl="0" fontAlgn="base">
        <a:spcBef>
          <a:spcPct val="20000"/>
        </a:spcBef>
        <a:spcAft>
          <a:spcPct val="0"/>
        </a:spcAft>
        <a:buFont typeface="Arial" charset="0"/>
        <a:buChar char="•"/>
        <a:defRPr sz="3200" kern="1200">
          <a:solidFill>
            <a:srgbClr val="7F7F7F"/>
          </a:solidFill>
          <a:latin typeface="+mn-lt"/>
          <a:ea typeface="ＭＳ Ｐゴシック" charset="0"/>
          <a:cs typeface="ＭＳ Ｐゴシック" charset="0"/>
        </a:defRPr>
      </a:lvl1pPr>
      <a:lvl2pPr marL="742950" indent="-285750" algn="l" defTabSz="457200" rtl="0" fontAlgn="base">
        <a:spcBef>
          <a:spcPct val="20000"/>
        </a:spcBef>
        <a:spcAft>
          <a:spcPct val="0"/>
        </a:spcAft>
        <a:buFont typeface="Arial" charset="0"/>
        <a:buChar char="–"/>
        <a:defRPr sz="2800" kern="1200">
          <a:solidFill>
            <a:srgbClr val="7F7F7F"/>
          </a:solidFill>
          <a:latin typeface="+mn-lt"/>
          <a:ea typeface="ＭＳ Ｐゴシック" charset="0"/>
          <a:cs typeface="+mn-cs"/>
        </a:defRPr>
      </a:lvl2pPr>
      <a:lvl3pPr marL="1143000" indent="-228600" algn="l" defTabSz="457200" rtl="0" fontAlgn="base">
        <a:spcBef>
          <a:spcPct val="20000"/>
        </a:spcBef>
        <a:spcAft>
          <a:spcPct val="0"/>
        </a:spcAft>
        <a:buFont typeface="Arial" charset="0"/>
        <a:buChar char="•"/>
        <a:defRPr sz="2400" kern="1200">
          <a:solidFill>
            <a:srgbClr val="7F7F7F"/>
          </a:solidFill>
          <a:latin typeface="+mn-lt"/>
          <a:ea typeface="ＭＳ Ｐゴシック" charset="0"/>
          <a:cs typeface="+mn-cs"/>
        </a:defRPr>
      </a:lvl3pPr>
      <a:lvl4pPr marL="1600200" indent="-228600" algn="l" defTabSz="457200" rtl="0" fontAlgn="base">
        <a:spcBef>
          <a:spcPct val="20000"/>
        </a:spcBef>
        <a:spcAft>
          <a:spcPct val="0"/>
        </a:spcAft>
        <a:buFont typeface="Arial" charset="0"/>
        <a:buChar char="–"/>
        <a:defRPr sz="2000" kern="1200">
          <a:solidFill>
            <a:srgbClr val="7F7F7F"/>
          </a:solidFill>
          <a:latin typeface="+mn-lt"/>
          <a:ea typeface="ＭＳ Ｐゴシック" charset="0"/>
          <a:cs typeface="+mn-cs"/>
        </a:defRPr>
      </a:lvl4pPr>
      <a:lvl5pPr marL="2057400" indent="-228600" algn="l" defTabSz="457200" rtl="0" fontAlgn="base">
        <a:spcBef>
          <a:spcPct val="20000"/>
        </a:spcBef>
        <a:spcAft>
          <a:spcPct val="0"/>
        </a:spcAft>
        <a:buFont typeface="Arial" charset="0"/>
        <a:buChar char="»"/>
        <a:defRPr sz="2000" kern="1200">
          <a:solidFill>
            <a:srgbClr val="7F7F7F"/>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1" Type="http://schemas.openxmlformats.org/officeDocument/2006/relationships/slideLayout" Target="../slideLayouts/slideLayout5.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8.pn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0.png"/><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7.jpe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11.png"/><Relationship Id="rId8" Type="http://schemas.openxmlformats.org/officeDocument/2006/relationships/image" Target="../media/image12.png"/><Relationship Id="rId9" Type="http://schemas.openxmlformats.org/officeDocument/2006/relationships/image" Target="../media/image13.png"/><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chart" Target="../charts/char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7.jpe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image" Target="../media/image11.png"/><Relationship Id="rId8" Type="http://schemas.openxmlformats.org/officeDocument/2006/relationships/image" Target="../media/image13.png"/><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fontAlgn="auto">
              <a:spcAft>
                <a:spcPts val="0"/>
              </a:spcAft>
              <a:defRPr/>
            </a:pPr>
            <a:r>
              <a:rPr lang="en-US" dirty="0" smtClean="0">
                <a:ea typeface="+mj-ea"/>
                <a:cs typeface="+mj-cs"/>
              </a:rPr>
              <a:t>Marketing &amp; The </a:t>
            </a:r>
            <a:r>
              <a:rPr lang="en-US" dirty="0" err="1" smtClean="0">
                <a:ea typeface="+mj-ea"/>
                <a:cs typeface="+mj-cs"/>
              </a:rPr>
              <a:t>CODe</a:t>
            </a:r>
            <a:endParaRPr lang="en-US" dirty="0" smtClean="0">
              <a:ea typeface="+mj-ea"/>
              <a:cs typeface="+mj-cs"/>
            </a:endParaRPr>
          </a:p>
        </p:txBody>
      </p:sp>
      <p:sp>
        <p:nvSpPr>
          <p:cNvPr id="3" name="Subtitle 2"/>
          <p:cNvSpPr>
            <a:spLocks noGrp="1"/>
          </p:cNvSpPr>
          <p:nvPr>
            <p:ph type="subTitle" idx="1"/>
          </p:nvPr>
        </p:nvSpPr>
        <p:spPr>
          <a:xfrm>
            <a:off x="1371600" y="4001652"/>
            <a:ext cx="6400800" cy="1752600"/>
          </a:xfrm>
        </p:spPr>
        <p:txBody>
          <a:bodyPr rtlCol="0">
            <a:normAutofit/>
          </a:bodyPr>
          <a:lstStyle/>
          <a:p>
            <a:pPr fontAlgn="auto">
              <a:spcAft>
                <a:spcPts val="0"/>
              </a:spcAft>
              <a:buFont typeface="Arial"/>
              <a:buNone/>
              <a:defRPr/>
            </a:pPr>
            <a:r>
              <a:rPr lang="en-US" dirty="0" smtClean="0">
                <a:ea typeface="+mn-ea"/>
                <a:cs typeface="+mn-cs"/>
              </a:rPr>
              <a:t>Troy Sheahan</a:t>
            </a:r>
          </a:p>
        </p:txBody>
      </p:sp>
      <p:sp>
        <p:nvSpPr>
          <p:cNvPr id="4" name="Subtitle 2"/>
          <p:cNvSpPr txBox="1">
            <a:spLocks/>
          </p:cNvSpPr>
          <p:nvPr/>
        </p:nvSpPr>
        <p:spPr bwMode="auto">
          <a:xfrm>
            <a:off x="1370052" y="3102172"/>
            <a:ext cx="64008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rtlCol="0" anchor="t" anchorCtr="0" compatLnSpc="1">
            <a:prstTxWarp prst="textNoShape">
              <a:avLst/>
            </a:prstTxWarp>
            <a:normAutofit/>
          </a:bodyPr>
          <a:lstStyle>
            <a:lvl1pPr marL="0" indent="0" algn="ctr" defTabSz="457200" rtl="0" fontAlgn="base">
              <a:spcBef>
                <a:spcPct val="20000"/>
              </a:spcBef>
              <a:spcAft>
                <a:spcPct val="0"/>
              </a:spcAft>
              <a:buFont typeface="Arial" charset="0"/>
              <a:buNone/>
              <a:defRPr sz="3200" kern="1200">
                <a:solidFill>
                  <a:schemeClr val="tx1">
                    <a:tint val="75000"/>
                  </a:schemeClr>
                </a:solidFill>
                <a:latin typeface="+mn-lt"/>
                <a:ea typeface="ＭＳ Ｐゴシック" charset="0"/>
                <a:cs typeface="ＭＳ Ｐゴシック" charset="0"/>
              </a:defRPr>
            </a:lvl1pPr>
            <a:lvl2pPr marL="457200" indent="0" algn="ctr" defTabSz="457200" rtl="0" fontAlgn="base">
              <a:spcBef>
                <a:spcPct val="20000"/>
              </a:spcBef>
              <a:spcAft>
                <a:spcPct val="0"/>
              </a:spcAft>
              <a:buFont typeface="Arial" charset="0"/>
              <a:buNone/>
              <a:defRPr sz="2800" kern="1200">
                <a:solidFill>
                  <a:schemeClr val="tx1">
                    <a:tint val="75000"/>
                  </a:schemeClr>
                </a:solidFill>
                <a:latin typeface="+mn-lt"/>
                <a:ea typeface="ＭＳ Ｐゴシック" charset="0"/>
                <a:cs typeface="+mn-cs"/>
              </a:defRPr>
            </a:lvl2pPr>
            <a:lvl3pPr marL="914400" indent="0" algn="ctr" defTabSz="457200" rtl="0" fontAlgn="base">
              <a:spcBef>
                <a:spcPct val="20000"/>
              </a:spcBef>
              <a:spcAft>
                <a:spcPct val="0"/>
              </a:spcAft>
              <a:buFont typeface="Arial" charset="0"/>
              <a:buNone/>
              <a:defRPr sz="2400" kern="1200">
                <a:solidFill>
                  <a:schemeClr val="tx1">
                    <a:tint val="75000"/>
                  </a:schemeClr>
                </a:solidFill>
                <a:latin typeface="+mn-lt"/>
                <a:ea typeface="ＭＳ Ｐゴシック" charset="0"/>
                <a:cs typeface="+mn-cs"/>
              </a:defRPr>
            </a:lvl3pPr>
            <a:lvl4pPr marL="1371600" indent="0" algn="ctr" defTabSz="457200" rtl="0" fontAlgn="base">
              <a:spcBef>
                <a:spcPct val="20000"/>
              </a:spcBef>
              <a:spcAft>
                <a:spcPct val="0"/>
              </a:spcAft>
              <a:buFont typeface="Arial" charset="0"/>
              <a:buNone/>
              <a:defRPr sz="2000" kern="1200">
                <a:solidFill>
                  <a:schemeClr val="tx1">
                    <a:tint val="75000"/>
                  </a:schemeClr>
                </a:solidFill>
                <a:latin typeface="+mn-lt"/>
                <a:ea typeface="ＭＳ Ｐゴシック" charset="0"/>
                <a:cs typeface="+mn-cs"/>
              </a:defRPr>
            </a:lvl4pPr>
            <a:lvl5pPr marL="1828800" indent="0" algn="ctr" defTabSz="457200" rtl="0" fontAlgn="base">
              <a:spcBef>
                <a:spcPct val="20000"/>
              </a:spcBef>
              <a:spcAft>
                <a:spcPct val="0"/>
              </a:spcAft>
              <a:buFont typeface="Arial" charset="0"/>
              <a:buNone/>
              <a:defRPr sz="2000" kern="1200">
                <a:solidFill>
                  <a:schemeClr val="tx1">
                    <a:tint val="75000"/>
                  </a:schemeClr>
                </a:solidFill>
                <a:latin typeface="+mn-lt"/>
                <a:ea typeface="ＭＳ Ｐゴシック" charset="0"/>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fontAlgn="auto">
              <a:spcAft>
                <a:spcPts val="0"/>
              </a:spcAft>
              <a:buFont typeface="Arial"/>
              <a:buNone/>
              <a:defRPr/>
            </a:pPr>
            <a:r>
              <a:rPr lang="en-US" dirty="0" smtClean="0">
                <a:solidFill>
                  <a:schemeClr val="bg1"/>
                </a:solidFill>
                <a:ea typeface="+mn-ea"/>
                <a:cs typeface="+mn-cs"/>
              </a:rPr>
              <a:t>Code of Conduct Seminar – July 2015</a:t>
            </a:r>
            <a:endParaRPr lang="en-US" dirty="0" smtClean="0">
              <a:solidFill>
                <a:schemeClr val="bg1"/>
              </a:solidFill>
              <a:ea typeface="+mn-ea"/>
              <a:cs typeface="+mn-cs"/>
            </a:endParaRPr>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ea typeface="+mj-ea"/>
                <a:cs typeface="+mj-cs"/>
              </a:rPr>
              <a:t>Why is there tension?</a:t>
            </a:r>
          </a:p>
        </p:txBody>
      </p:sp>
      <p:sp>
        <p:nvSpPr>
          <p:cNvPr id="18434" name="Text Placeholder 8"/>
          <p:cNvSpPr>
            <a:spLocks noGrp="1"/>
          </p:cNvSpPr>
          <p:nvPr>
            <p:ph type="body" idx="1"/>
          </p:nvPr>
        </p:nvSpPr>
        <p:spPr>
          <a:xfrm>
            <a:off x="1731963" y="1535113"/>
            <a:ext cx="2765425" cy="639762"/>
          </a:xfrm>
        </p:spPr>
        <p:txBody>
          <a:bodyPr/>
          <a:lstStyle/>
          <a:p>
            <a:pPr algn="ctr"/>
            <a:r>
              <a:rPr lang="en-US">
                <a:latin typeface="Calibri" charset="0"/>
              </a:rPr>
              <a:t>THE MARKETER</a:t>
            </a:r>
          </a:p>
        </p:txBody>
      </p:sp>
      <p:sp>
        <p:nvSpPr>
          <p:cNvPr id="3" name="Content Placeholder 2"/>
          <p:cNvSpPr>
            <a:spLocks noGrp="1"/>
          </p:cNvSpPr>
          <p:nvPr>
            <p:ph sz="half" idx="2"/>
          </p:nvPr>
        </p:nvSpPr>
        <p:spPr>
          <a:xfrm>
            <a:off x="1862138" y="2174875"/>
            <a:ext cx="2306637" cy="3951288"/>
          </a:xfrm>
        </p:spPr>
        <p:txBody>
          <a:bodyPr/>
          <a:lstStyle/>
          <a:p>
            <a:r>
              <a:rPr lang="en-US" sz="1800" dirty="0">
                <a:latin typeface="Calibri" charset="0"/>
              </a:rPr>
              <a:t>Thinks marketing is most important</a:t>
            </a:r>
          </a:p>
          <a:p>
            <a:r>
              <a:rPr lang="en-US" sz="1800" dirty="0">
                <a:latin typeface="Calibri" charset="0"/>
              </a:rPr>
              <a:t>Often comes from outside the industry</a:t>
            </a:r>
          </a:p>
          <a:p>
            <a:r>
              <a:rPr lang="en-US" sz="1800" dirty="0">
                <a:latin typeface="Calibri" charset="0"/>
              </a:rPr>
              <a:t>Extrovert</a:t>
            </a:r>
          </a:p>
          <a:p>
            <a:r>
              <a:rPr lang="en-US" sz="1800" dirty="0">
                <a:latin typeface="Calibri" charset="0"/>
              </a:rPr>
              <a:t>Loud</a:t>
            </a:r>
          </a:p>
          <a:p>
            <a:r>
              <a:rPr lang="en-US" sz="1800" dirty="0">
                <a:latin typeface="Calibri" charset="0"/>
              </a:rPr>
              <a:t>Talks “Big picture”</a:t>
            </a:r>
          </a:p>
          <a:p>
            <a:r>
              <a:rPr lang="en-US" sz="1800" dirty="0">
                <a:latin typeface="Calibri" charset="0"/>
              </a:rPr>
              <a:t>Love taglines</a:t>
            </a:r>
          </a:p>
          <a:p>
            <a:r>
              <a:rPr lang="en-US" sz="1800" dirty="0">
                <a:latin typeface="Calibri" charset="0"/>
              </a:rPr>
              <a:t>Horrible spellers</a:t>
            </a:r>
          </a:p>
        </p:txBody>
      </p:sp>
      <p:sp>
        <p:nvSpPr>
          <p:cNvPr id="18436" name="Text Placeholder 9"/>
          <p:cNvSpPr>
            <a:spLocks noGrp="1"/>
          </p:cNvSpPr>
          <p:nvPr>
            <p:ph type="body" sz="quarter" idx="3"/>
          </p:nvPr>
        </p:nvSpPr>
        <p:spPr>
          <a:xfrm>
            <a:off x="4322763" y="1535113"/>
            <a:ext cx="2489200" cy="639762"/>
          </a:xfrm>
        </p:spPr>
        <p:txBody>
          <a:bodyPr/>
          <a:lstStyle/>
          <a:p>
            <a:pPr algn="ctr"/>
            <a:r>
              <a:rPr lang="en-US">
                <a:latin typeface="Calibri" charset="0"/>
              </a:rPr>
              <a:t>COMPLIANCE</a:t>
            </a:r>
          </a:p>
        </p:txBody>
      </p:sp>
      <p:sp>
        <p:nvSpPr>
          <p:cNvPr id="11" name="Content Placeholder 10"/>
          <p:cNvSpPr>
            <a:spLocks noGrp="1"/>
          </p:cNvSpPr>
          <p:nvPr>
            <p:ph sz="quarter" idx="4"/>
          </p:nvPr>
        </p:nvSpPr>
        <p:spPr>
          <a:xfrm>
            <a:off x="4322763" y="2174875"/>
            <a:ext cx="2332037" cy="3951288"/>
          </a:xfrm>
        </p:spPr>
        <p:txBody>
          <a:bodyPr/>
          <a:lstStyle/>
          <a:p>
            <a:r>
              <a:rPr lang="en-US" sz="1800" dirty="0">
                <a:latin typeface="Calibri" charset="0"/>
              </a:rPr>
              <a:t>Thinks compliance is most important</a:t>
            </a:r>
          </a:p>
          <a:p>
            <a:r>
              <a:rPr lang="en-US" sz="1800" dirty="0">
                <a:latin typeface="Calibri" charset="0"/>
              </a:rPr>
              <a:t>Often </a:t>
            </a:r>
            <a:r>
              <a:rPr lang="en-US" sz="1800" dirty="0" smtClean="0">
                <a:latin typeface="Calibri" charset="0"/>
              </a:rPr>
              <a:t>has </a:t>
            </a:r>
            <a:r>
              <a:rPr lang="en-US" sz="1800" dirty="0">
                <a:latin typeface="Calibri" charset="0"/>
              </a:rPr>
              <a:t>lots of experience in the industry</a:t>
            </a:r>
          </a:p>
          <a:p>
            <a:r>
              <a:rPr lang="en-US" sz="1800" dirty="0">
                <a:latin typeface="Calibri" charset="0"/>
              </a:rPr>
              <a:t>Introvert</a:t>
            </a:r>
          </a:p>
          <a:p>
            <a:r>
              <a:rPr lang="en-US" sz="1800" dirty="0">
                <a:latin typeface="Calibri" charset="0"/>
              </a:rPr>
              <a:t>Quiet</a:t>
            </a:r>
          </a:p>
          <a:p>
            <a:r>
              <a:rPr lang="en-US" sz="1800" dirty="0">
                <a:latin typeface="Calibri" charset="0"/>
              </a:rPr>
              <a:t>Focused on detail</a:t>
            </a:r>
          </a:p>
          <a:p>
            <a:r>
              <a:rPr lang="en-US" sz="1800" dirty="0">
                <a:latin typeface="Calibri" charset="0"/>
              </a:rPr>
              <a:t>Love disclaimers</a:t>
            </a:r>
          </a:p>
          <a:p>
            <a:r>
              <a:rPr lang="en-US" sz="1800" dirty="0">
                <a:latin typeface="Calibri" charset="0"/>
              </a:rPr>
              <a:t>Excellent spellers</a:t>
            </a:r>
          </a:p>
        </p:txBody>
      </p:sp>
      <p:pic>
        <p:nvPicPr>
          <p:cNvPr id="18438"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2244725"/>
            <a:ext cx="1862138" cy="413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Picture 7"/>
          <p:cNvPicPr>
            <a:picLocks noChangeAspect="1"/>
          </p:cNvPicPr>
          <p:nvPr/>
        </p:nvPicPr>
        <p:blipFill>
          <a:blip r:embed="rId4">
            <a:extLst>
              <a:ext uri="{28A0092B-C50C-407E-A947-70E740481C1C}">
                <a14:useLocalDpi xmlns:a14="http://schemas.microsoft.com/office/drawing/2010/main" val="0"/>
              </a:ext>
            </a:extLst>
          </a:blip>
          <a:srcRect l="4126" r="24815"/>
          <a:stretch>
            <a:fillRect/>
          </a:stretch>
        </p:blipFill>
        <p:spPr bwMode="auto">
          <a:xfrm>
            <a:off x="6654800" y="2244725"/>
            <a:ext cx="2489200" cy="423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p:cNvSpPr/>
          <p:nvPr/>
        </p:nvSpPr>
        <p:spPr>
          <a:xfrm>
            <a:off x="1731940" y="4810381"/>
            <a:ext cx="130192" cy="384831"/>
          </a:xfrm>
          <a:prstGeom prst="rect">
            <a:avLst/>
          </a:prstGeom>
          <a:solidFill>
            <a:schemeClr val="bg1"/>
          </a:solidFill>
          <a:ln>
            <a:noFill/>
          </a:ln>
          <a:effectLst/>
          <a:scene3d>
            <a:camera prst="orthographicFront">
              <a:rot lat="0" lon="0" rev="0"/>
            </a:camera>
            <a:lightRig rig="threePt" dir="t"/>
          </a:scene3d>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xEl>
                                              <p:pRg st="0" end="0"/>
                                            </p:txEl>
                                          </p:spTgt>
                                        </p:tgtEl>
                                        <p:attrNameLst>
                                          <p:attrName>style.visibility</p:attrName>
                                        </p:attrNameLst>
                                      </p:cBhvr>
                                      <p:to>
                                        <p:strVal val="visible"/>
                                      </p:to>
                                    </p:set>
                                    <p:anim calcmode="lin" valueType="num">
                                      <p:cBhvr additive="base">
                                        <p:cTn id="4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par>
                          <p:cTn id="45" fill="hold" nodeType="afterGroup">
                            <p:stCondLst>
                              <p:cond delay="500"/>
                            </p:stCondLst>
                            <p:childTnLst>
                              <p:par>
                                <p:cTn id="46" presetID="2" presetClass="entr" presetSubtype="4" fill="hold" grpId="0" nodeType="afterEffect">
                                  <p:stCondLst>
                                    <p:cond delay="0"/>
                                  </p:stCondLst>
                                  <p:childTnLst>
                                    <p:set>
                                      <p:cBhvr>
                                        <p:cTn id="47" dur="1" fill="hold">
                                          <p:stCondLst>
                                            <p:cond delay="0"/>
                                          </p:stCondLst>
                                        </p:cTn>
                                        <p:tgtEl>
                                          <p:spTgt spid="11">
                                            <p:txEl>
                                              <p:pRg st="1" end="1"/>
                                            </p:txEl>
                                          </p:spTgt>
                                        </p:tgtEl>
                                        <p:attrNameLst>
                                          <p:attrName>style.visibility</p:attrName>
                                        </p:attrNameLst>
                                      </p:cBhvr>
                                      <p:to>
                                        <p:strVal val="visible"/>
                                      </p:to>
                                    </p:set>
                                    <p:anim calcmode="lin" valueType="num">
                                      <p:cBhvr additive="base">
                                        <p:cTn id="48"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par>
                          <p:cTn id="50" fill="hold" nodeType="afterGroup">
                            <p:stCondLst>
                              <p:cond delay="1000"/>
                            </p:stCondLst>
                            <p:childTnLst>
                              <p:par>
                                <p:cTn id="51" presetID="2" presetClass="entr" presetSubtype="4" fill="hold" grpId="0" nodeType="afterEffect">
                                  <p:stCondLst>
                                    <p:cond delay="0"/>
                                  </p:stCondLst>
                                  <p:childTnLst>
                                    <p:set>
                                      <p:cBhvr>
                                        <p:cTn id="52" dur="1" fill="hold">
                                          <p:stCondLst>
                                            <p:cond delay="0"/>
                                          </p:stCondLst>
                                        </p:cTn>
                                        <p:tgtEl>
                                          <p:spTgt spid="11">
                                            <p:txEl>
                                              <p:pRg st="2" end="2"/>
                                            </p:txEl>
                                          </p:spTgt>
                                        </p:tgtEl>
                                        <p:attrNameLst>
                                          <p:attrName>style.visibility</p:attrName>
                                        </p:attrNameLst>
                                      </p:cBhvr>
                                      <p:to>
                                        <p:strVal val="visible"/>
                                      </p:to>
                                    </p:set>
                                    <p:anim calcmode="lin" valueType="num">
                                      <p:cBhvr additive="base">
                                        <p:cTn id="53"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par>
                          <p:cTn id="55" fill="hold" nodeType="afterGroup">
                            <p:stCondLst>
                              <p:cond delay="1500"/>
                            </p:stCondLst>
                            <p:childTnLst>
                              <p:par>
                                <p:cTn id="56" presetID="2" presetClass="entr" presetSubtype="4" fill="hold" grpId="0" nodeType="afterEffect">
                                  <p:stCondLst>
                                    <p:cond delay="0"/>
                                  </p:stCondLst>
                                  <p:childTnLst>
                                    <p:set>
                                      <p:cBhvr>
                                        <p:cTn id="57" dur="1" fill="hold">
                                          <p:stCondLst>
                                            <p:cond delay="0"/>
                                          </p:stCondLst>
                                        </p:cTn>
                                        <p:tgtEl>
                                          <p:spTgt spid="11">
                                            <p:txEl>
                                              <p:pRg st="3" end="3"/>
                                            </p:txEl>
                                          </p:spTgt>
                                        </p:tgtEl>
                                        <p:attrNameLst>
                                          <p:attrName>style.visibility</p:attrName>
                                        </p:attrNameLst>
                                      </p:cBhvr>
                                      <p:to>
                                        <p:strVal val="visible"/>
                                      </p:to>
                                    </p:set>
                                    <p:anim calcmode="lin" valueType="num">
                                      <p:cBhvr additive="base">
                                        <p:cTn id="58"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59"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par>
                          <p:cTn id="60" fill="hold" nodeType="afterGroup">
                            <p:stCondLst>
                              <p:cond delay="2000"/>
                            </p:stCondLst>
                            <p:childTnLst>
                              <p:par>
                                <p:cTn id="61" presetID="2" presetClass="entr" presetSubtype="4" fill="hold" grpId="0" nodeType="afterEffect">
                                  <p:stCondLst>
                                    <p:cond delay="0"/>
                                  </p:stCondLst>
                                  <p:childTnLst>
                                    <p:set>
                                      <p:cBhvr>
                                        <p:cTn id="62" dur="1" fill="hold">
                                          <p:stCondLst>
                                            <p:cond delay="0"/>
                                          </p:stCondLst>
                                        </p:cTn>
                                        <p:tgtEl>
                                          <p:spTgt spid="11">
                                            <p:txEl>
                                              <p:pRg st="4" end="4"/>
                                            </p:txEl>
                                          </p:spTgt>
                                        </p:tgtEl>
                                        <p:attrNameLst>
                                          <p:attrName>style.visibility</p:attrName>
                                        </p:attrNameLst>
                                      </p:cBhvr>
                                      <p:to>
                                        <p:strVal val="visible"/>
                                      </p:to>
                                    </p:set>
                                    <p:anim calcmode="lin" valueType="num">
                                      <p:cBhvr additive="base">
                                        <p:cTn id="63"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par>
                          <p:cTn id="65" fill="hold" nodeType="afterGroup">
                            <p:stCondLst>
                              <p:cond delay="2500"/>
                            </p:stCondLst>
                            <p:childTnLst>
                              <p:par>
                                <p:cTn id="66" presetID="2" presetClass="entr" presetSubtype="4" fill="hold" grpId="0" nodeType="afterEffect">
                                  <p:stCondLst>
                                    <p:cond delay="0"/>
                                  </p:stCondLst>
                                  <p:childTnLst>
                                    <p:set>
                                      <p:cBhvr>
                                        <p:cTn id="67" dur="1" fill="hold">
                                          <p:stCondLst>
                                            <p:cond delay="0"/>
                                          </p:stCondLst>
                                        </p:cTn>
                                        <p:tgtEl>
                                          <p:spTgt spid="11">
                                            <p:txEl>
                                              <p:pRg st="5" end="5"/>
                                            </p:txEl>
                                          </p:spTgt>
                                        </p:tgtEl>
                                        <p:attrNameLst>
                                          <p:attrName>style.visibility</p:attrName>
                                        </p:attrNameLst>
                                      </p:cBhvr>
                                      <p:to>
                                        <p:strVal val="visible"/>
                                      </p:to>
                                    </p:set>
                                    <p:anim calcmode="lin" valueType="num">
                                      <p:cBhvr additive="base">
                                        <p:cTn id="68" dur="500" fill="hold"/>
                                        <p:tgtEl>
                                          <p:spTgt spid="11">
                                            <p:txEl>
                                              <p:pRg st="5" end="5"/>
                                            </p:txEl>
                                          </p:spTgt>
                                        </p:tgtEl>
                                        <p:attrNameLst>
                                          <p:attrName>ppt_x</p:attrName>
                                        </p:attrNameLst>
                                      </p:cBhvr>
                                      <p:tavLst>
                                        <p:tav tm="0">
                                          <p:val>
                                            <p:strVal val="#ppt_x"/>
                                          </p:val>
                                        </p:tav>
                                        <p:tav tm="100000">
                                          <p:val>
                                            <p:strVal val="#ppt_x"/>
                                          </p:val>
                                        </p:tav>
                                      </p:tavLst>
                                    </p:anim>
                                    <p:anim calcmode="lin" valueType="num">
                                      <p:cBhvr additive="base">
                                        <p:cTn id="69" dur="500" fill="hold"/>
                                        <p:tgtEl>
                                          <p:spTgt spid="1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70" fill="hold" nodeType="clickPar">
                      <p:stCondLst>
                        <p:cond delay="indefinite"/>
                      </p:stCondLst>
                      <p:childTnLst>
                        <p:par>
                          <p:cTn id="71" fill="hold" nodeType="withGroup">
                            <p:stCondLst>
                              <p:cond delay="0"/>
                            </p:stCondLst>
                            <p:childTnLst>
                              <p:par>
                                <p:cTn id="72" presetID="2" presetClass="entr" presetSubtype="4" fill="hold" grpId="0" nodeType="clickEffect">
                                  <p:stCondLst>
                                    <p:cond delay="0"/>
                                  </p:stCondLst>
                                  <p:childTnLst>
                                    <p:set>
                                      <p:cBhvr>
                                        <p:cTn id="73" dur="1" fill="hold">
                                          <p:stCondLst>
                                            <p:cond delay="0"/>
                                          </p:stCondLst>
                                        </p:cTn>
                                        <p:tgtEl>
                                          <p:spTgt spid="3">
                                            <p:txEl>
                                              <p:pRg st="6" end="6"/>
                                            </p:txEl>
                                          </p:spTgt>
                                        </p:tgtEl>
                                        <p:attrNameLst>
                                          <p:attrName>style.visibility</p:attrName>
                                        </p:attrNameLst>
                                      </p:cBhvr>
                                      <p:to>
                                        <p:strVal val="visible"/>
                                      </p:to>
                                    </p:set>
                                    <p:anim calcmode="lin" valueType="num">
                                      <p:cBhvr additive="base">
                                        <p:cTn id="74"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75"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par>
                          <p:cTn id="76" fill="hold" nodeType="afterGroup">
                            <p:stCondLst>
                              <p:cond delay="500"/>
                            </p:stCondLst>
                            <p:childTnLst>
                              <p:par>
                                <p:cTn id="77" presetID="2" presetClass="entr" presetSubtype="4" fill="hold" grpId="0" nodeType="afterEffect">
                                  <p:stCondLst>
                                    <p:cond delay="0"/>
                                  </p:stCondLst>
                                  <p:childTnLst>
                                    <p:set>
                                      <p:cBhvr>
                                        <p:cTn id="78" dur="1" fill="hold">
                                          <p:stCondLst>
                                            <p:cond delay="0"/>
                                          </p:stCondLst>
                                        </p:cTn>
                                        <p:tgtEl>
                                          <p:spTgt spid="11">
                                            <p:txEl>
                                              <p:pRg st="6" end="6"/>
                                            </p:txEl>
                                          </p:spTgt>
                                        </p:tgtEl>
                                        <p:attrNameLst>
                                          <p:attrName>style.visibility</p:attrName>
                                        </p:attrNameLst>
                                      </p:cBhvr>
                                      <p:to>
                                        <p:strVal val="visible"/>
                                      </p:to>
                                    </p:set>
                                    <p:anim calcmode="lin" valueType="num">
                                      <p:cBhvr additive="base">
                                        <p:cTn id="79" dur="500" fill="hold"/>
                                        <p:tgtEl>
                                          <p:spTgt spid="11">
                                            <p:txEl>
                                              <p:pRg st="6" end="6"/>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11">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1"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ea typeface="+mj-ea"/>
                <a:cs typeface="+mj-cs"/>
              </a:rPr>
              <a:t>Marketing objectives</a:t>
            </a:r>
          </a:p>
        </p:txBody>
      </p:sp>
      <p:sp>
        <p:nvSpPr>
          <p:cNvPr id="3" name="Content Placeholder 2"/>
          <p:cNvSpPr>
            <a:spLocks noGrp="1"/>
          </p:cNvSpPr>
          <p:nvPr>
            <p:ph idx="1"/>
          </p:nvPr>
        </p:nvSpPr>
        <p:spPr>
          <a:xfrm>
            <a:off x="457200" y="3940175"/>
            <a:ext cx="8229600" cy="2185988"/>
          </a:xfrm>
        </p:spPr>
        <p:txBody>
          <a:bodyPr rtlCol="0">
            <a:normAutofit fontScale="92500" lnSpcReduction="10000"/>
          </a:bodyPr>
          <a:lstStyle/>
          <a:p>
            <a:pPr fontAlgn="auto">
              <a:spcAft>
                <a:spcPts val="0"/>
              </a:spcAft>
              <a:buFont typeface="Arial"/>
              <a:buChar char="•"/>
              <a:defRPr/>
            </a:pPr>
            <a:r>
              <a:rPr lang="en-US" sz="2600" dirty="0" smtClean="0">
                <a:ea typeface="+mn-ea"/>
                <a:cs typeface="+mn-cs"/>
              </a:rPr>
              <a:t>Marketers exist to sell (and other things but mostly to sell)</a:t>
            </a:r>
          </a:p>
          <a:p>
            <a:pPr fontAlgn="auto">
              <a:spcAft>
                <a:spcPts val="0"/>
              </a:spcAft>
              <a:buFont typeface="Arial"/>
              <a:buChar char="•"/>
              <a:defRPr/>
            </a:pPr>
            <a:r>
              <a:rPr lang="en-US" sz="2600" dirty="0" smtClean="0">
                <a:ea typeface="+mn-ea"/>
                <a:cs typeface="+mn-cs"/>
              </a:rPr>
              <a:t>The easiest approach is to:</a:t>
            </a:r>
          </a:p>
          <a:p>
            <a:pPr marL="0" indent="0" algn="ctr" fontAlgn="auto">
              <a:spcAft>
                <a:spcPts val="0"/>
              </a:spcAft>
              <a:buFont typeface="Arial"/>
              <a:buNone/>
              <a:defRPr/>
            </a:pPr>
            <a:r>
              <a:rPr lang="en-US" sz="4300" dirty="0" smtClean="0">
                <a:solidFill>
                  <a:schemeClr val="tx1">
                    <a:lumMod val="50000"/>
                    <a:lumOff val="50000"/>
                  </a:schemeClr>
                </a:solidFill>
                <a:ea typeface="+mn-ea"/>
                <a:cs typeface="+mn-cs"/>
              </a:rPr>
              <a:t>“Highlight the good and ignore the not so good”</a:t>
            </a:r>
          </a:p>
        </p:txBody>
      </p:sp>
      <p:pic>
        <p:nvPicPr>
          <p:cNvPr id="19459"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03300" y="1417638"/>
            <a:ext cx="7137400"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5" fill="hold" nodeType="afterGroup">
                            <p:stCondLst>
                              <p:cond delay="500"/>
                            </p:stCondLst>
                            <p:childTnLst>
                              <p:par>
                                <p:cTn id="16" presetID="2" presetClass="entr" presetSubtype="4" fill="hold" grpId="0" nodeType="after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ea typeface="+mj-ea"/>
                <a:cs typeface="+mj-cs"/>
              </a:rPr>
              <a:t>Compliance objectives</a:t>
            </a:r>
          </a:p>
        </p:txBody>
      </p:sp>
      <p:sp>
        <p:nvSpPr>
          <p:cNvPr id="3" name="Content Placeholder 2"/>
          <p:cNvSpPr>
            <a:spLocks noGrp="1"/>
          </p:cNvSpPr>
          <p:nvPr>
            <p:ph idx="1"/>
          </p:nvPr>
        </p:nvSpPr>
        <p:spPr>
          <a:xfrm>
            <a:off x="457200" y="3940175"/>
            <a:ext cx="8229600" cy="2185988"/>
          </a:xfrm>
        </p:spPr>
        <p:txBody>
          <a:bodyPr/>
          <a:lstStyle/>
          <a:p>
            <a:r>
              <a:rPr lang="en-US" sz="2400" dirty="0">
                <a:latin typeface="Calibri" charset="0"/>
              </a:rPr>
              <a:t>Compliance exists to ensure the </a:t>
            </a:r>
            <a:r>
              <a:rPr lang="en-US" sz="2400" dirty="0" err="1">
                <a:latin typeface="Calibri" charset="0"/>
              </a:rPr>
              <a:t>organisation</a:t>
            </a:r>
            <a:r>
              <a:rPr lang="en-US" sz="2400" dirty="0">
                <a:latin typeface="Calibri" charset="0"/>
              </a:rPr>
              <a:t> doesn’t breach legislation, regulations and guidelines.</a:t>
            </a:r>
          </a:p>
          <a:p>
            <a:r>
              <a:rPr lang="en-US" sz="2400" dirty="0">
                <a:latin typeface="Calibri" charset="0"/>
              </a:rPr>
              <a:t>They include the PHI Act, ACCC legislation, Ombudsman guidelines, the </a:t>
            </a:r>
            <a:r>
              <a:rPr lang="en-US" sz="2400" b="1" dirty="0">
                <a:latin typeface="Calibri" charset="0"/>
              </a:rPr>
              <a:t>PHI Code of Conduc</a:t>
            </a:r>
            <a:r>
              <a:rPr lang="en-US" sz="2400" dirty="0">
                <a:latin typeface="Calibri" charset="0"/>
              </a:rPr>
              <a:t>t and more.</a:t>
            </a:r>
          </a:p>
          <a:p>
            <a:r>
              <a:rPr lang="en-US" sz="2400" i="1" dirty="0">
                <a:latin typeface="Calibri" charset="0"/>
              </a:rPr>
              <a:t>Unfortunately, there is no easy approach to compliance.</a:t>
            </a:r>
          </a:p>
        </p:txBody>
      </p:sp>
      <p:pic>
        <p:nvPicPr>
          <p:cNvPr id="20483"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03300" y="1417638"/>
            <a:ext cx="71247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ea typeface="+mj-ea"/>
                <a:cs typeface="+mj-cs"/>
              </a:rPr>
              <a:t>Code of conduct</a:t>
            </a:r>
          </a:p>
        </p:txBody>
      </p:sp>
      <p:sp>
        <p:nvSpPr>
          <p:cNvPr id="3" name="Content Placeholder 2"/>
          <p:cNvSpPr>
            <a:spLocks noGrp="1"/>
          </p:cNvSpPr>
          <p:nvPr>
            <p:ph idx="1"/>
          </p:nvPr>
        </p:nvSpPr>
        <p:spPr>
          <a:xfrm>
            <a:off x="457200" y="3373438"/>
            <a:ext cx="8229600" cy="2752725"/>
          </a:xfrm>
        </p:spPr>
        <p:txBody>
          <a:bodyPr/>
          <a:lstStyle/>
          <a:p>
            <a:pPr marL="0" indent="0">
              <a:buFont typeface="Arial" charset="0"/>
              <a:buNone/>
            </a:pPr>
            <a:endParaRPr lang="en-US">
              <a:latin typeface="Calibri" charset="0"/>
            </a:endParaRPr>
          </a:p>
          <a:p>
            <a:pPr marL="0" indent="0" algn="ctr">
              <a:buFont typeface="Arial" charset="0"/>
              <a:buNone/>
            </a:pPr>
            <a:r>
              <a:rPr lang="en-US" sz="5400">
                <a:latin typeface="Calibri" charset="0"/>
              </a:rPr>
              <a:t>“Say what you do, and do what you say”</a:t>
            </a:r>
          </a:p>
        </p:txBody>
      </p:sp>
      <p:pic>
        <p:nvPicPr>
          <p:cNvPr id="1027" name="Picture 5" descr="PHI-Code of 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3375" y="1916113"/>
            <a:ext cx="1590675" cy="1239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7200" y="1916113"/>
            <a:ext cx="6496050" cy="1239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pPr fontAlgn="auto">
              <a:spcAft>
                <a:spcPts val="0"/>
              </a:spcAft>
              <a:defRPr/>
            </a:pPr>
            <a:r>
              <a:rPr lang="en-US" dirty="0" smtClean="0">
                <a:ea typeface="+mj-ea"/>
                <a:cs typeface="+mj-cs"/>
              </a:rPr>
              <a:t>RULEs &amp; regulations</a:t>
            </a:r>
          </a:p>
        </p:txBody>
      </p:sp>
      <p:sp>
        <p:nvSpPr>
          <p:cNvPr id="9" name="Content Placeholder 8"/>
          <p:cNvSpPr>
            <a:spLocks noGrp="1"/>
          </p:cNvSpPr>
          <p:nvPr>
            <p:ph sz="half" idx="2"/>
          </p:nvPr>
        </p:nvSpPr>
        <p:spPr>
          <a:xfrm>
            <a:off x="457200" y="3168650"/>
            <a:ext cx="4040188" cy="2674938"/>
          </a:xfrm>
        </p:spPr>
        <p:txBody>
          <a:bodyPr rtlCol="0">
            <a:normAutofit/>
          </a:bodyPr>
          <a:lstStyle/>
          <a:p>
            <a:pPr marL="0" indent="0" fontAlgn="auto">
              <a:spcAft>
                <a:spcPts val="0"/>
              </a:spcAft>
              <a:buFont typeface="Arial"/>
              <a:buNone/>
              <a:defRPr/>
            </a:pPr>
            <a:endParaRPr lang="en-US" sz="3200" dirty="0" smtClean="0">
              <a:solidFill>
                <a:schemeClr val="tx1">
                  <a:lumMod val="50000"/>
                  <a:lumOff val="50000"/>
                </a:schemeClr>
              </a:solidFill>
              <a:ea typeface="+mn-ea"/>
              <a:cs typeface="+mn-cs"/>
            </a:endParaRPr>
          </a:p>
          <a:p>
            <a:pPr marL="0" indent="0" algn="ctr" fontAlgn="auto">
              <a:spcAft>
                <a:spcPts val="0"/>
              </a:spcAft>
              <a:buFont typeface="Arial"/>
              <a:buNone/>
              <a:defRPr/>
            </a:pPr>
            <a:r>
              <a:rPr lang="en-US" sz="3200" dirty="0" smtClean="0">
                <a:solidFill>
                  <a:schemeClr val="tx1">
                    <a:lumMod val="50000"/>
                    <a:lumOff val="50000"/>
                  </a:schemeClr>
                </a:solidFill>
                <a:ea typeface="+mn-ea"/>
                <a:cs typeface="+mn-cs"/>
              </a:rPr>
              <a:t>“Don’t do anything that could mislead a consumer”</a:t>
            </a:r>
          </a:p>
          <a:p>
            <a:pPr fontAlgn="auto">
              <a:spcAft>
                <a:spcPts val="0"/>
              </a:spcAft>
              <a:buFont typeface="Arial"/>
              <a:buChar char="•"/>
              <a:defRPr/>
            </a:pPr>
            <a:endParaRPr lang="en-US" sz="3200" dirty="0" smtClean="0">
              <a:solidFill>
                <a:schemeClr val="tx1">
                  <a:lumMod val="50000"/>
                  <a:lumOff val="50000"/>
                </a:schemeClr>
              </a:solidFill>
              <a:ea typeface="+mn-ea"/>
              <a:cs typeface="+mn-cs"/>
            </a:endParaRPr>
          </a:p>
        </p:txBody>
      </p:sp>
      <p:sp>
        <p:nvSpPr>
          <p:cNvPr id="11" name="Content Placeholder 10"/>
          <p:cNvSpPr>
            <a:spLocks noGrp="1"/>
          </p:cNvSpPr>
          <p:nvPr>
            <p:ph sz="quarter" idx="4"/>
          </p:nvPr>
        </p:nvSpPr>
        <p:spPr>
          <a:xfrm>
            <a:off x="4645025" y="3168650"/>
            <a:ext cx="4041775" cy="2674938"/>
          </a:xfrm>
        </p:spPr>
        <p:txBody>
          <a:bodyPr/>
          <a:lstStyle/>
          <a:p>
            <a:pPr marL="0" indent="0">
              <a:buFont typeface="Arial" charset="0"/>
              <a:buNone/>
            </a:pPr>
            <a:endParaRPr lang="en-US" sz="3200">
              <a:latin typeface="Calibri" charset="0"/>
            </a:endParaRPr>
          </a:p>
          <a:p>
            <a:pPr marL="0" indent="0" algn="ctr">
              <a:buFont typeface="Arial" charset="0"/>
              <a:buNone/>
            </a:pPr>
            <a:r>
              <a:rPr lang="en-US" sz="3200">
                <a:latin typeface="Calibri" charset="0"/>
              </a:rPr>
              <a:t>“Don’t do anything that unfairly disadvantages a customer”</a:t>
            </a:r>
          </a:p>
        </p:txBody>
      </p:sp>
      <p:pic>
        <p:nvPicPr>
          <p:cNvPr id="2052" name="Picture 11"/>
          <p:cNvPicPr>
            <a:picLocks noChangeAspect="1"/>
          </p:cNvPicPr>
          <p:nvPr/>
        </p:nvPicPr>
        <p:blipFill>
          <a:blip r:embed="rId3">
            <a:extLst>
              <a:ext uri="{28A0092B-C50C-407E-A947-70E740481C1C}">
                <a14:useLocalDpi xmlns:a14="http://schemas.microsoft.com/office/drawing/2010/main" val="0"/>
              </a:ext>
            </a:extLst>
          </a:blip>
          <a:srcRect l="5663" t="14703" r="4308" b="18192"/>
          <a:stretch>
            <a:fillRect/>
          </a:stretch>
        </p:blipFill>
        <p:spPr bwMode="auto">
          <a:xfrm>
            <a:off x="457200" y="1552575"/>
            <a:ext cx="3825875" cy="189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1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978400" y="2006600"/>
            <a:ext cx="356870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 calcmode="lin" valueType="num">
                                      <p:cBhvr additive="base">
                                        <p:cTn id="7"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1"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6625" y="274638"/>
            <a:ext cx="6809085" cy="1143000"/>
          </a:xfrm>
        </p:spPr>
        <p:txBody>
          <a:bodyPr/>
          <a:lstStyle/>
          <a:p>
            <a:pPr fontAlgn="auto">
              <a:spcAft>
                <a:spcPts val="0"/>
              </a:spcAft>
              <a:defRPr/>
            </a:pPr>
            <a:r>
              <a:rPr lang="en-US" dirty="0" smtClean="0">
                <a:ea typeface="+mj-ea"/>
                <a:cs typeface="+mj-cs"/>
              </a:rPr>
              <a:t>A marketer’s perspective</a:t>
            </a:r>
            <a:endParaRPr lang="en-US" dirty="0" smtClean="0">
              <a:ea typeface="+mj-ea"/>
              <a:cs typeface="+mj-cs"/>
            </a:endParaRPr>
          </a:p>
        </p:txBody>
      </p:sp>
      <p:sp>
        <p:nvSpPr>
          <p:cNvPr id="3" name="Content Placeholder 2"/>
          <p:cNvSpPr>
            <a:spLocks noGrp="1"/>
          </p:cNvSpPr>
          <p:nvPr>
            <p:ph idx="1"/>
          </p:nvPr>
        </p:nvSpPr>
        <p:spPr>
          <a:xfrm>
            <a:off x="200620" y="4348163"/>
            <a:ext cx="2711450" cy="1027112"/>
          </a:xfrm>
        </p:spPr>
        <p:txBody>
          <a:bodyPr rtlCol="0">
            <a:normAutofit fontScale="77500" lnSpcReduction="20000"/>
          </a:bodyPr>
          <a:lstStyle/>
          <a:p>
            <a:pPr marL="0" indent="0" algn="ctr" fontAlgn="auto">
              <a:spcAft>
                <a:spcPts val="0"/>
              </a:spcAft>
              <a:buFont typeface="Arial"/>
              <a:buNone/>
              <a:defRPr/>
            </a:pPr>
            <a:r>
              <a:rPr lang="en-US" dirty="0" smtClean="0">
                <a:solidFill>
                  <a:schemeClr val="tx1">
                    <a:lumMod val="50000"/>
                    <a:lumOff val="50000"/>
                  </a:schemeClr>
                </a:solidFill>
                <a:ea typeface="+mn-ea"/>
                <a:cs typeface="+mn-cs"/>
              </a:rPr>
              <a:t>Highlight the </a:t>
            </a:r>
            <a:r>
              <a:rPr lang="en-US" dirty="0" smtClean="0">
                <a:solidFill>
                  <a:schemeClr val="tx1">
                    <a:lumMod val="50000"/>
                    <a:lumOff val="50000"/>
                  </a:schemeClr>
                </a:solidFill>
                <a:ea typeface="+mn-ea"/>
                <a:cs typeface="+mn-cs"/>
              </a:rPr>
              <a:t>good and </a:t>
            </a:r>
            <a:r>
              <a:rPr lang="en-US" dirty="0" smtClean="0">
                <a:solidFill>
                  <a:schemeClr val="tx1">
                    <a:lumMod val="50000"/>
                    <a:lumOff val="50000"/>
                  </a:schemeClr>
                </a:solidFill>
                <a:ea typeface="+mn-ea"/>
                <a:cs typeface="+mn-cs"/>
              </a:rPr>
              <a:t>ignore the not so good</a:t>
            </a:r>
          </a:p>
        </p:txBody>
      </p:sp>
      <p:pic>
        <p:nvPicPr>
          <p:cNvPr id="307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24333" y="1985963"/>
            <a:ext cx="1065213"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051615" y="3309542"/>
            <a:ext cx="130192" cy="384831"/>
          </a:xfrm>
          <a:prstGeom prst="rect">
            <a:avLst/>
          </a:prstGeom>
          <a:solidFill>
            <a:schemeClr val="bg1"/>
          </a:solidFill>
          <a:ln>
            <a:noFill/>
          </a:ln>
          <a:effectLst/>
          <a:scene3d>
            <a:camera prst="orthographicFront">
              <a:rot lat="0" lon="0" rev="0"/>
            </a:camera>
            <a:lightRig rig="threePt" dir="t"/>
          </a:scene3d>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7" name="Straight Connector 6"/>
          <p:cNvCxnSpPr/>
          <p:nvPr/>
        </p:nvCxnSpPr>
        <p:spPr>
          <a:xfrm flipH="1">
            <a:off x="2925554" y="1443294"/>
            <a:ext cx="12700" cy="4803775"/>
          </a:xfrm>
          <a:prstGeom prst="line">
            <a:avLst/>
          </a:prstGeom>
          <a:ln w="50800">
            <a:prstDash val="dash"/>
          </a:ln>
        </p:spPr>
        <p:style>
          <a:lnRef idx="2">
            <a:schemeClr val="accent1"/>
          </a:lnRef>
          <a:fillRef idx="0">
            <a:schemeClr val="accent1"/>
          </a:fillRef>
          <a:effectRef idx="1">
            <a:schemeClr val="accent1"/>
          </a:effectRef>
          <a:fontRef idx="minor">
            <a:schemeClr val="tx1"/>
          </a:fontRef>
        </p:style>
      </p:cxnSp>
      <p:pic>
        <p:nvPicPr>
          <p:cNvPr id="3078" name="Picture 5" descr="PHI-Code of 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3933" y="1366326"/>
            <a:ext cx="1351333" cy="1055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8"/>
          <p:cNvPicPr>
            <a:picLocks noChangeAspect="1"/>
          </p:cNvPicPr>
          <p:nvPr/>
        </p:nvPicPr>
        <p:blipFill>
          <a:blip r:embed="rId5">
            <a:extLst>
              <a:ext uri="{28A0092B-C50C-407E-A947-70E740481C1C}">
                <a14:useLocalDpi xmlns:a14="http://schemas.microsoft.com/office/drawing/2010/main" val="0"/>
              </a:ext>
            </a:extLst>
          </a:blip>
          <a:srcRect l="5663" t="14703" r="4308" b="18192"/>
          <a:stretch>
            <a:fillRect/>
          </a:stretch>
        </p:blipFill>
        <p:spPr bwMode="auto">
          <a:xfrm>
            <a:off x="3667094" y="3004699"/>
            <a:ext cx="1859951" cy="922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9"/>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487487" y="4810384"/>
            <a:ext cx="1924876" cy="642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Content Placeholder 2"/>
          <p:cNvSpPr txBox="1">
            <a:spLocks/>
          </p:cNvSpPr>
          <p:nvPr/>
        </p:nvSpPr>
        <p:spPr>
          <a:xfrm>
            <a:off x="3115440" y="2422013"/>
            <a:ext cx="2619210" cy="557030"/>
          </a:xfrm>
          <a:prstGeom prst="rect">
            <a:avLst/>
          </a:prstGeom>
        </p:spPr>
        <p:txBody>
          <a:bodyPr>
            <a:normAutofit fontScale="55000" lnSpcReduction="20000"/>
          </a:bodyPr>
          <a:lstStyle>
            <a:lvl1pPr marL="342900" indent="-342900" algn="l" defTabSz="457200" rtl="0" eaLnBrk="1" latinLnBrk="0" hangingPunct="1">
              <a:spcBef>
                <a:spcPct val="20000"/>
              </a:spcBef>
              <a:buFont typeface="Arial"/>
              <a:buChar char="•"/>
              <a:defRPr sz="3200" kern="1200">
                <a:solidFill>
                  <a:schemeClr val="tx1">
                    <a:lumMod val="50000"/>
                    <a:lumOff val="50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lumMod val="50000"/>
                    <a:lumOff val="50000"/>
                  </a:schemeClr>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lumMod val="50000"/>
                    <a:lumOff val="50000"/>
                  </a:schemeClr>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lumMod val="50000"/>
                    <a:lumOff val="50000"/>
                  </a:schemeClr>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lumMod val="50000"/>
                    <a:lumOff val="50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fontAlgn="auto">
              <a:spcAft>
                <a:spcPts val="0"/>
              </a:spcAft>
              <a:buFont typeface="Arial"/>
              <a:buNone/>
              <a:defRPr/>
            </a:pPr>
            <a:r>
              <a:rPr lang="en-US" dirty="0" smtClean="0"/>
              <a:t>Say what you do, and do what you say</a:t>
            </a:r>
          </a:p>
        </p:txBody>
      </p:sp>
      <p:sp>
        <p:nvSpPr>
          <p:cNvPr id="12" name="Content Placeholder 2"/>
          <p:cNvSpPr txBox="1">
            <a:spLocks/>
          </p:cNvSpPr>
          <p:nvPr/>
        </p:nvSpPr>
        <p:spPr>
          <a:xfrm>
            <a:off x="3115440" y="3926860"/>
            <a:ext cx="2619210" cy="639797"/>
          </a:xfrm>
          <a:prstGeom prst="rect">
            <a:avLst/>
          </a:prstGeom>
        </p:spPr>
        <p:txBody>
          <a:bodyPr>
            <a:normAutofit fontScale="55000" lnSpcReduction="20000"/>
          </a:bodyPr>
          <a:lstStyle>
            <a:lvl1pPr marL="342900" indent="-342900" algn="l" defTabSz="457200" rtl="0" eaLnBrk="1" latinLnBrk="0" hangingPunct="1">
              <a:spcBef>
                <a:spcPct val="20000"/>
              </a:spcBef>
              <a:buFont typeface="Arial"/>
              <a:buChar char="•"/>
              <a:defRPr sz="3200" kern="1200">
                <a:solidFill>
                  <a:schemeClr val="tx1">
                    <a:lumMod val="50000"/>
                    <a:lumOff val="50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lumMod val="50000"/>
                    <a:lumOff val="50000"/>
                  </a:schemeClr>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lumMod val="50000"/>
                    <a:lumOff val="50000"/>
                  </a:schemeClr>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lumMod val="50000"/>
                    <a:lumOff val="50000"/>
                  </a:schemeClr>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lumMod val="50000"/>
                    <a:lumOff val="50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fontAlgn="auto">
              <a:spcAft>
                <a:spcPts val="0"/>
              </a:spcAft>
              <a:buFont typeface="Arial"/>
              <a:buNone/>
              <a:defRPr/>
            </a:pPr>
            <a:r>
              <a:rPr lang="en-US" dirty="0" smtClean="0"/>
              <a:t>Don’t do anything that could mislead a consumer</a:t>
            </a:r>
          </a:p>
        </p:txBody>
      </p:sp>
      <p:sp>
        <p:nvSpPr>
          <p:cNvPr id="13" name="Content Placeholder 2"/>
          <p:cNvSpPr txBox="1">
            <a:spLocks/>
          </p:cNvSpPr>
          <p:nvPr/>
        </p:nvSpPr>
        <p:spPr>
          <a:xfrm>
            <a:off x="3115440" y="5464920"/>
            <a:ext cx="2619210" cy="807830"/>
          </a:xfrm>
          <a:prstGeom prst="rect">
            <a:avLst/>
          </a:prstGeom>
        </p:spPr>
        <p:txBody>
          <a:bodyPr>
            <a:normAutofit fontScale="55000" lnSpcReduction="20000"/>
          </a:bodyPr>
          <a:lstStyle>
            <a:lvl1pPr marL="342900" indent="-342900" algn="l" defTabSz="457200" rtl="0" eaLnBrk="1" latinLnBrk="0" hangingPunct="1">
              <a:spcBef>
                <a:spcPct val="20000"/>
              </a:spcBef>
              <a:buFont typeface="Arial"/>
              <a:buChar char="•"/>
              <a:defRPr sz="3200" kern="1200">
                <a:solidFill>
                  <a:schemeClr val="tx1">
                    <a:lumMod val="50000"/>
                    <a:lumOff val="50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lumMod val="50000"/>
                    <a:lumOff val="50000"/>
                  </a:schemeClr>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lumMod val="50000"/>
                    <a:lumOff val="50000"/>
                  </a:schemeClr>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lumMod val="50000"/>
                    <a:lumOff val="50000"/>
                  </a:schemeClr>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lumMod val="50000"/>
                    <a:lumOff val="50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fontAlgn="auto">
              <a:spcAft>
                <a:spcPts val="0"/>
              </a:spcAft>
              <a:buFont typeface="Arial"/>
              <a:buNone/>
              <a:defRPr/>
            </a:pPr>
            <a:r>
              <a:rPr lang="en-US" dirty="0" smtClean="0"/>
              <a:t>Don’t do anything that unfairly disadvantages a customer</a:t>
            </a:r>
          </a:p>
        </p:txBody>
      </p:sp>
      <p:pic>
        <p:nvPicPr>
          <p:cNvPr id="4" name="Picture 3"/>
          <p:cNvPicPr>
            <a:picLocks noChangeAspect="1"/>
          </p:cNvPicPr>
          <p:nvPr/>
        </p:nvPicPr>
        <p:blipFill>
          <a:blip r:embed="rId7"/>
          <a:stretch>
            <a:fillRect/>
          </a:stretch>
        </p:blipFill>
        <p:spPr>
          <a:xfrm>
            <a:off x="7237531" y="2717934"/>
            <a:ext cx="1554839" cy="1628693"/>
          </a:xfrm>
          <a:prstGeom prst="rect">
            <a:avLst/>
          </a:prstGeom>
        </p:spPr>
      </p:pic>
      <p:sp>
        <p:nvSpPr>
          <p:cNvPr id="17" name="Content Placeholder 2"/>
          <p:cNvSpPr txBox="1">
            <a:spLocks/>
          </p:cNvSpPr>
          <p:nvPr/>
        </p:nvSpPr>
        <p:spPr bwMode="auto">
          <a:xfrm>
            <a:off x="6953419" y="4348940"/>
            <a:ext cx="2062291" cy="1118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rtlCol="0" anchor="t" anchorCtr="0" compatLnSpc="1">
            <a:prstTxWarp prst="textNoShape">
              <a:avLst/>
            </a:prstTxWarp>
            <a:normAutofit/>
          </a:bodyPr>
          <a:lstStyle>
            <a:lvl1pPr marL="342900" indent="-342900" algn="l" defTabSz="457200" rtl="0" fontAlgn="base">
              <a:spcBef>
                <a:spcPct val="20000"/>
              </a:spcBef>
              <a:spcAft>
                <a:spcPct val="0"/>
              </a:spcAft>
              <a:buFont typeface="Arial" charset="0"/>
              <a:buChar char="•"/>
              <a:defRPr sz="3200" kern="1200">
                <a:solidFill>
                  <a:srgbClr val="7F7F7F"/>
                </a:solidFill>
                <a:latin typeface="+mn-lt"/>
                <a:ea typeface="ＭＳ Ｐゴシック" charset="0"/>
                <a:cs typeface="ＭＳ Ｐゴシック" charset="0"/>
              </a:defRPr>
            </a:lvl1pPr>
            <a:lvl2pPr marL="742950" indent="-285750" algn="l" defTabSz="457200" rtl="0" fontAlgn="base">
              <a:spcBef>
                <a:spcPct val="20000"/>
              </a:spcBef>
              <a:spcAft>
                <a:spcPct val="0"/>
              </a:spcAft>
              <a:buFont typeface="Arial" charset="0"/>
              <a:buChar char="–"/>
              <a:defRPr sz="2800" kern="1200">
                <a:solidFill>
                  <a:srgbClr val="7F7F7F"/>
                </a:solidFill>
                <a:latin typeface="+mn-lt"/>
                <a:ea typeface="ＭＳ Ｐゴシック" charset="0"/>
                <a:cs typeface="+mn-cs"/>
              </a:defRPr>
            </a:lvl2pPr>
            <a:lvl3pPr marL="1143000" indent="-228600" algn="l" defTabSz="457200" rtl="0" fontAlgn="base">
              <a:spcBef>
                <a:spcPct val="20000"/>
              </a:spcBef>
              <a:spcAft>
                <a:spcPct val="0"/>
              </a:spcAft>
              <a:buFont typeface="Arial" charset="0"/>
              <a:buChar char="•"/>
              <a:defRPr sz="2400" kern="1200">
                <a:solidFill>
                  <a:srgbClr val="7F7F7F"/>
                </a:solidFill>
                <a:latin typeface="+mn-lt"/>
                <a:ea typeface="ＭＳ Ｐゴシック" charset="0"/>
                <a:cs typeface="+mn-cs"/>
              </a:defRPr>
            </a:lvl3pPr>
            <a:lvl4pPr marL="1600200" indent="-228600" algn="l" defTabSz="457200" rtl="0" fontAlgn="base">
              <a:spcBef>
                <a:spcPct val="20000"/>
              </a:spcBef>
              <a:spcAft>
                <a:spcPct val="0"/>
              </a:spcAft>
              <a:buFont typeface="Arial" charset="0"/>
              <a:buChar char="–"/>
              <a:defRPr sz="2000" kern="1200">
                <a:solidFill>
                  <a:srgbClr val="7F7F7F"/>
                </a:solidFill>
                <a:latin typeface="+mn-lt"/>
                <a:ea typeface="ＭＳ Ｐゴシック" charset="0"/>
                <a:cs typeface="+mn-cs"/>
              </a:defRPr>
            </a:lvl4pPr>
            <a:lvl5pPr marL="2057400" indent="-228600" algn="l" defTabSz="457200" rtl="0" fontAlgn="base">
              <a:spcBef>
                <a:spcPct val="20000"/>
              </a:spcBef>
              <a:spcAft>
                <a:spcPct val="0"/>
              </a:spcAft>
              <a:buFont typeface="Arial" charset="0"/>
              <a:buChar char="»"/>
              <a:defRPr sz="2000" kern="1200">
                <a:solidFill>
                  <a:srgbClr val="7F7F7F"/>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fontAlgn="auto">
              <a:spcAft>
                <a:spcPts val="0"/>
              </a:spcAft>
              <a:buFont typeface="Arial"/>
              <a:buNone/>
              <a:defRPr/>
            </a:pPr>
            <a:r>
              <a:rPr lang="en-US" dirty="0" smtClean="0">
                <a:solidFill>
                  <a:schemeClr val="tx1">
                    <a:lumMod val="50000"/>
                    <a:lumOff val="50000"/>
                  </a:schemeClr>
                </a:solidFill>
                <a:ea typeface="+mn-ea"/>
                <a:cs typeface="+mn-cs"/>
              </a:rPr>
              <a:t>Sales</a:t>
            </a:r>
            <a:endParaRPr lang="en-US" dirty="0" smtClean="0">
              <a:solidFill>
                <a:schemeClr val="tx1">
                  <a:lumMod val="50000"/>
                  <a:lumOff val="50000"/>
                </a:schemeClr>
              </a:solidFill>
              <a:ea typeface="+mn-ea"/>
              <a:cs typeface="+mn-cs"/>
            </a:endParaRPr>
          </a:p>
        </p:txBody>
      </p:sp>
      <p:cxnSp>
        <p:nvCxnSpPr>
          <p:cNvPr id="21" name="Straight Connector 20"/>
          <p:cNvCxnSpPr/>
          <p:nvPr/>
        </p:nvCxnSpPr>
        <p:spPr>
          <a:xfrm flipH="1">
            <a:off x="6670279" y="1417638"/>
            <a:ext cx="12700" cy="4803775"/>
          </a:xfrm>
          <a:prstGeom prst="line">
            <a:avLst/>
          </a:prstGeom>
          <a:ln w="50800">
            <a:prstDash val="dash"/>
          </a:ln>
        </p:spPr>
        <p:style>
          <a:lnRef idx="2">
            <a:schemeClr val="accent1"/>
          </a:lnRef>
          <a:fillRef idx="0">
            <a:schemeClr val="accent1"/>
          </a:fillRef>
          <a:effectRef idx="1">
            <a:schemeClr val="accent1"/>
          </a:effectRef>
          <a:fontRef idx="minor">
            <a:schemeClr val="tx1"/>
          </a:fontRef>
        </p:style>
      </p:cxnSp>
      <p:pic>
        <p:nvPicPr>
          <p:cNvPr id="22" name="Picture 21"/>
          <p:cNvPicPr preferRelativeResize="0">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718904" y="1731002"/>
            <a:ext cx="73025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preferRelativeResize="0">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718904" y="3309542"/>
            <a:ext cx="73025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3"/>
          <p:cNvPicPr preferRelativeResize="0">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718904" y="4995862"/>
            <a:ext cx="73025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15"/>
          <p:cNvPicPr preferRelativeResize="0">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30452" y="4995862"/>
            <a:ext cx="758825"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679601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dissolv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dissolve">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dissolve">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dissolve">
                                      <p:cBhvr>
                                        <p:cTn id="22" dur="500"/>
                                        <p:tgtEl>
                                          <p:spTgt spid="2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mph" presetSubtype="2" fill="hold" grpId="0" nodeType="clickEffect">
                                  <p:stCondLst>
                                    <p:cond delay="0"/>
                                  </p:stCondLst>
                                  <p:iterate type="lt">
                                    <p:tmPct val="0"/>
                                  </p:iterate>
                                  <p:childTnLst>
                                    <p:animClr clrSpc="rgb" dir="cw">
                                      <p:cBhvr override="childStyle">
                                        <p:cTn id="26" dur="2000" fill="hold"/>
                                        <p:tgtEl>
                                          <p:spTgt spid="3">
                                            <p:txEl>
                                              <p:pRg st="0" end="0"/>
                                            </p:txEl>
                                          </p:spTgt>
                                        </p:tgtEl>
                                        <p:attrNameLst>
                                          <p:attrName>style.color</p:attrName>
                                        </p:attrNameLst>
                                      </p:cBhvr>
                                      <p:to>
                                        <a:srgbClr val="FC0006"/>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ea typeface="+mj-ea"/>
                <a:cs typeface="+mj-cs"/>
              </a:rPr>
              <a:t>Retention is key</a:t>
            </a:r>
          </a:p>
        </p:txBody>
      </p:sp>
      <p:sp>
        <p:nvSpPr>
          <p:cNvPr id="3" name="Content Placeholder 2"/>
          <p:cNvSpPr>
            <a:spLocks noGrp="1"/>
          </p:cNvSpPr>
          <p:nvPr>
            <p:ph idx="1"/>
          </p:nvPr>
        </p:nvSpPr>
        <p:spPr>
          <a:xfrm>
            <a:off x="457200" y="4066375"/>
            <a:ext cx="8229600" cy="2418972"/>
          </a:xfrm>
        </p:spPr>
        <p:txBody>
          <a:bodyPr rtlCol="0">
            <a:normAutofit fontScale="85000" lnSpcReduction="20000"/>
          </a:bodyPr>
          <a:lstStyle/>
          <a:p>
            <a:pPr fontAlgn="auto">
              <a:spcAft>
                <a:spcPts val="0"/>
              </a:spcAft>
              <a:buFont typeface="Arial"/>
              <a:buChar char="•"/>
              <a:defRPr/>
            </a:pPr>
            <a:r>
              <a:rPr lang="en-US" dirty="0" smtClean="0">
                <a:solidFill>
                  <a:schemeClr val="tx1">
                    <a:lumMod val="50000"/>
                    <a:lumOff val="50000"/>
                  </a:schemeClr>
                </a:solidFill>
                <a:ea typeface="+mn-ea"/>
                <a:cs typeface="+mn-cs"/>
              </a:rPr>
              <a:t>Q: How can Marketers help to improve retention?</a:t>
            </a:r>
          </a:p>
          <a:p>
            <a:pPr fontAlgn="auto">
              <a:spcAft>
                <a:spcPts val="0"/>
              </a:spcAft>
              <a:buFont typeface="Arial"/>
              <a:buChar char="•"/>
              <a:defRPr/>
            </a:pPr>
            <a:r>
              <a:rPr lang="en-US" dirty="0" smtClean="0">
                <a:solidFill>
                  <a:schemeClr val="tx1">
                    <a:lumMod val="50000"/>
                    <a:lumOff val="50000"/>
                  </a:schemeClr>
                </a:solidFill>
                <a:ea typeface="+mn-ea"/>
                <a:cs typeface="+mn-cs"/>
              </a:rPr>
              <a:t>A: </a:t>
            </a:r>
            <a:r>
              <a:rPr lang="en-US" dirty="0" smtClean="0">
                <a:solidFill>
                  <a:schemeClr val="tx1">
                    <a:lumMod val="50000"/>
                    <a:lumOff val="50000"/>
                  </a:schemeClr>
                </a:solidFill>
                <a:ea typeface="+mn-ea"/>
                <a:cs typeface="+mn-cs"/>
              </a:rPr>
              <a:t>It’s clear, </a:t>
            </a:r>
            <a:r>
              <a:rPr lang="en-US" dirty="0" smtClean="0">
                <a:solidFill>
                  <a:schemeClr val="tx1">
                    <a:lumMod val="50000"/>
                    <a:lumOff val="50000"/>
                  </a:schemeClr>
                </a:solidFill>
                <a:ea typeface="+mn-ea"/>
                <a:cs typeface="+mn-cs"/>
              </a:rPr>
              <a:t>increase satisfaction</a:t>
            </a:r>
          </a:p>
          <a:p>
            <a:pPr fontAlgn="auto">
              <a:spcAft>
                <a:spcPts val="0"/>
              </a:spcAft>
              <a:buFont typeface="Arial"/>
              <a:buChar char="•"/>
              <a:defRPr/>
            </a:pPr>
            <a:endParaRPr lang="en-US" dirty="0" smtClean="0">
              <a:solidFill>
                <a:schemeClr val="tx1">
                  <a:lumMod val="50000"/>
                  <a:lumOff val="50000"/>
                </a:schemeClr>
              </a:solidFill>
              <a:ea typeface="+mn-ea"/>
              <a:cs typeface="+mn-cs"/>
            </a:endParaRPr>
          </a:p>
          <a:p>
            <a:pPr marL="0" indent="0" algn="ctr" fontAlgn="auto">
              <a:spcAft>
                <a:spcPts val="0"/>
              </a:spcAft>
              <a:buFont typeface="Arial"/>
              <a:buNone/>
              <a:defRPr/>
            </a:pPr>
            <a:r>
              <a:rPr lang="en-US" sz="4400" dirty="0" smtClean="0">
                <a:solidFill>
                  <a:schemeClr val="tx1">
                    <a:lumMod val="50000"/>
                    <a:lumOff val="50000"/>
                  </a:schemeClr>
                </a:solidFill>
                <a:ea typeface="+mn-ea"/>
                <a:cs typeface="+mn-cs"/>
              </a:rPr>
              <a:t>Consumers are dissatisfied when their expectations are not met</a:t>
            </a:r>
          </a:p>
        </p:txBody>
      </p:sp>
      <p:graphicFrame>
        <p:nvGraphicFramePr>
          <p:cNvPr id="4" name="Chart 3"/>
          <p:cNvGraphicFramePr>
            <a:graphicFrameLocks noGrp="1"/>
          </p:cNvGraphicFramePr>
          <p:nvPr>
            <p:extLst>
              <p:ext uri="{D42A27DB-BD31-4B8C-83A1-F6EECF244321}">
                <p14:modId xmlns:p14="http://schemas.microsoft.com/office/powerpoint/2010/main" val="4175685903"/>
              </p:ext>
            </p:extLst>
          </p:nvPr>
        </p:nvGraphicFramePr>
        <p:xfrm>
          <a:off x="243754" y="1468948"/>
          <a:ext cx="8723846" cy="2424432"/>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ea typeface="+mj-ea"/>
                <a:cs typeface="+mj-cs"/>
              </a:rPr>
              <a:t>Role of marketing</a:t>
            </a:r>
          </a:p>
        </p:txBody>
      </p:sp>
      <p:sp>
        <p:nvSpPr>
          <p:cNvPr id="3" name="Content Placeholder 2"/>
          <p:cNvSpPr>
            <a:spLocks noGrp="1"/>
          </p:cNvSpPr>
          <p:nvPr>
            <p:ph idx="1"/>
          </p:nvPr>
        </p:nvSpPr>
        <p:spPr/>
        <p:txBody>
          <a:bodyPr rtlCol="0">
            <a:normAutofit fontScale="92500" lnSpcReduction="10000"/>
          </a:bodyPr>
          <a:lstStyle/>
          <a:p>
            <a:pPr fontAlgn="auto">
              <a:spcAft>
                <a:spcPts val="0"/>
              </a:spcAft>
              <a:buFont typeface="Arial"/>
              <a:buChar char="•"/>
              <a:defRPr/>
            </a:pPr>
            <a:r>
              <a:rPr lang="en-US" dirty="0" smtClean="0">
                <a:solidFill>
                  <a:schemeClr val="tx1">
                    <a:lumMod val="50000"/>
                    <a:lumOff val="50000"/>
                  </a:schemeClr>
                </a:solidFill>
                <a:ea typeface="+mn-ea"/>
                <a:cs typeface="+mn-cs"/>
              </a:rPr>
              <a:t>Q: So how can Marketers increase satisfaction?</a:t>
            </a:r>
          </a:p>
          <a:p>
            <a:pPr fontAlgn="auto">
              <a:spcAft>
                <a:spcPts val="0"/>
              </a:spcAft>
              <a:buFont typeface="Arial"/>
              <a:buChar char="•"/>
              <a:defRPr/>
            </a:pPr>
            <a:r>
              <a:rPr lang="en-US" dirty="0" smtClean="0">
                <a:solidFill>
                  <a:schemeClr val="tx1">
                    <a:lumMod val="50000"/>
                    <a:lumOff val="50000"/>
                  </a:schemeClr>
                </a:solidFill>
                <a:ea typeface="+mn-ea"/>
                <a:cs typeface="+mn-cs"/>
              </a:rPr>
              <a:t>A: Set the right expectations </a:t>
            </a:r>
          </a:p>
          <a:p>
            <a:pPr fontAlgn="auto">
              <a:spcAft>
                <a:spcPts val="0"/>
              </a:spcAft>
              <a:buFont typeface="Arial"/>
              <a:buChar char="•"/>
              <a:defRPr/>
            </a:pPr>
            <a:endParaRPr lang="en-US" dirty="0" smtClean="0">
              <a:solidFill>
                <a:schemeClr val="tx1">
                  <a:lumMod val="50000"/>
                  <a:lumOff val="50000"/>
                </a:schemeClr>
              </a:solidFill>
              <a:ea typeface="+mn-ea"/>
              <a:cs typeface="+mn-cs"/>
            </a:endParaRPr>
          </a:p>
          <a:p>
            <a:pPr marL="0" indent="0" fontAlgn="auto">
              <a:spcAft>
                <a:spcPts val="0"/>
              </a:spcAft>
              <a:buFont typeface="Arial"/>
              <a:buNone/>
              <a:defRPr/>
            </a:pPr>
            <a:r>
              <a:rPr lang="en-US" sz="3000" i="1" dirty="0" smtClean="0">
                <a:solidFill>
                  <a:schemeClr val="tx1">
                    <a:lumMod val="50000"/>
                    <a:lumOff val="50000"/>
                  </a:schemeClr>
                </a:solidFill>
                <a:ea typeface="+mn-ea"/>
                <a:cs typeface="+mn-cs"/>
              </a:rPr>
              <a:t>“Marketing communications of every size set customers’ expectations about the types of interactions they’re going to have with your company. </a:t>
            </a:r>
          </a:p>
          <a:p>
            <a:pPr marL="0" indent="0" fontAlgn="auto">
              <a:spcAft>
                <a:spcPts val="0"/>
              </a:spcAft>
              <a:buFont typeface="Arial"/>
              <a:buNone/>
              <a:defRPr/>
            </a:pPr>
            <a:r>
              <a:rPr lang="en-US" sz="3000" i="1" dirty="0" smtClean="0">
                <a:solidFill>
                  <a:schemeClr val="tx1">
                    <a:lumMod val="50000"/>
                    <a:lumOff val="50000"/>
                  </a:schemeClr>
                </a:solidFill>
                <a:ea typeface="+mn-ea"/>
                <a:cs typeface="+mn-cs"/>
              </a:rPr>
              <a:t>If those expectations aren’t aligned with your company’s actual ability to deliver on them, your brand and business suffer.”</a:t>
            </a:r>
          </a:p>
          <a:p>
            <a:pPr marL="0" indent="0" algn="r" fontAlgn="auto">
              <a:spcAft>
                <a:spcPts val="0"/>
              </a:spcAft>
              <a:buFont typeface="Arial"/>
              <a:buNone/>
              <a:defRPr/>
            </a:pPr>
            <a:r>
              <a:rPr lang="en-US" sz="2600" dirty="0" smtClean="0">
                <a:solidFill>
                  <a:schemeClr val="tx1">
                    <a:lumMod val="50000"/>
                    <a:lumOff val="50000"/>
                  </a:schemeClr>
                </a:solidFill>
                <a:ea typeface="+mn-ea"/>
                <a:cs typeface="+mn-cs"/>
              </a:rPr>
              <a:t>Kerry </a:t>
            </a:r>
            <a:r>
              <a:rPr lang="en-US" sz="2600" dirty="0" err="1" smtClean="0">
                <a:solidFill>
                  <a:schemeClr val="tx1">
                    <a:lumMod val="50000"/>
                    <a:lumOff val="50000"/>
                  </a:schemeClr>
                </a:solidFill>
                <a:ea typeface="+mn-ea"/>
                <a:cs typeface="+mn-cs"/>
              </a:rPr>
              <a:t>Bodine</a:t>
            </a:r>
            <a:r>
              <a:rPr lang="en-US" sz="2600" dirty="0" smtClean="0">
                <a:solidFill>
                  <a:schemeClr val="tx1">
                    <a:lumMod val="50000"/>
                    <a:lumOff val="50000"/>
                  </a:schemeClr>
                </a:solidFill>
                <a:ea typeface="+mn-ea"/>
                <a:cs typeface="+mn-cs"/>
              </a:rPr>
              <a:t>, Forrester</a:t>
            </a:r>
            <a:endParaRPr lang="en-US" sz="3000" dirty="0" smtClean="0">
              <a:solidFill>
                <a:schemeClr val="tx1">
                  <a:lumMod val="50000"/>
                  <a:lumOff val="50000"/>
                </a:schemeClr>
              </a:solidFill>
              <a:ea typeface="+mn-ea"/>
              <a:cs typeface="+mn-cs"/>
            </a:endParaRPr>
          </a:p>
          <a:p>
            <a:pPr marL="0" indent="0" fontAlgn="auto">
              <a:spcAft>
                <a:spcPts val="0"/>
              </a:spcAft>
              <a:buFont typeface="Arial"/>
              <a:buNone/>
              <a:defRPr/>
            </a:pPr>
            <a:endParaRPr lang="en-US" dirty="0" smtClean="0">
              <a:solidFill>
                <a:schemeClr val="tx1">
                  <a:lumMod val="50000"/>
                  <a:lumOff val="50000"/>
                </a:schemeClr>
              </a:solidFill>
              <a:ea typeface="+mn-ea"/>
              <a:cs typeface="+mn-cs"/>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25" fill="hold" nodeType="afterGroup">
                            <p:stCondLst>
                              <p:cond delay="500"/>
                            </p:stCondLst>
                            <p:childTnLst>
                              <p:par>
                                <p:cTn id="26" presetID="2" presetClass="entr" presetSubtype="4" fill="hold" grpId="0" nodeType="after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 calcmode="lin" valueType="num">
                                      <p:cBhvr additive="base">
                                        <p:cTn id="28"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ea typeface="+mj-ea"/>
                <a:cs typeface="+mj-cs"/>
              </a:rPr>
              <a:t>A different perspective</a:t>
            </a:r>
            <a:endParaRPr lang="en-US" dirty="0" smtClean="0">
              <a:ea typeface="+mj-ea"/>
              <a:cs typeface="+mj-cs"/>
            </a:endParaRPr>
          </a:p>
        </p:txBody>
      </p:sp>
      <p:sp>
        <p:nvSpPr>
          <p:cNvPr id="3" name="Content Placeholder 2"/>
          <p:cNvSpPr>
            <a:spLocks noGrp="1"/>
          </p:cNvSpPr>
          <p:nvPr>
            <p:ph idx="1"/>
          </p:nvPr>
        </p:nvSpPr>
        <p:spPr>
          <a:xfrm>
            <a:off x="200620" y="4348163"/>
            <a:ext cx="2711450" cy="1027112"/>
          </a:xfrm>
        </p:spPr>
        <p:txBody>
          <a:bodyPr rtlCol="0">
            <a:normAutofit fontScale="77500" lnSpcReduction="20000"/>
          </a:bodyPr>
          <a:lstStyle/>
          <a:p>
            <a:pPr marL="0" indent="0" algn="ctr" fontAlgn="auto">
              <a:spcAft>
                <a:spcPts val="0"/>
              </a:spcAft>
              <a:buFont typeface="Arial"/>
              <a:buNone/>
              <a:defRPr/>
            </a:pPr>
            <a:r>
              <a:rPr lang="en-US" dirty="0" smtClean="0">
                <a:solidFill>
                  <a:srgbClr val="FF0000"/>
                </a:solidFill>
                <a:ea typeface="+mn-ea"/>
                <a:cs typeface="+mn-cs"/>
              </a:rPr>
              <a:t>Highlight the </a:t>
            </a:r>
            <a:r>
              <a:rPr lang="en-US" dirty="0" smtClean="0">
                <a:solidFill>
                  <a:srgbClr val="FF0000"/>
                </a:solidFill>
                <a:ea typeface="+mn-ea"/>
                <a:cs typeface="+mn-cs"/>
              </a:rPr>
              <a:t>good and </a:t>
            </a:r>
            <a:r>
              <a:rPr lang="en-US" dirty="0" smtClean="0">
                <a:solidFill>
                  <a:srgbClr val="FF0000"/>
                </a:solidFill>
                <a:ea typeface="+mn-ea"/>
                <a:cs typeface="+mn-cs"/>
              </a:rPr>
              <a:t>ignore the not so good</a:t>
            </a:r>
          </a:p>
        </p:txBody>
      </p:sp>
      <p:pic>
        <p:nvPicPr>
          <p:cNvPr id="307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24333" y="1985963"/>
            <a:ext cx="1065213"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2051615" y="3309542"/>
            <a:ext cx="130192" cy="384831"/>
          </a:xfrm>
          <a:prstGeom prst="rect">
            <a:avLst/>
          </a:prstGeom>
          <a:solidFill>
            <a:schemeClr val="bg1"/>
          </a:solidFill>
          <a:ln>
            <a:noFill/>
          </a:ln>
          <a:effectLst/>
          <a:scene3d>
            <a:camera prst="orthographicFront">
              <a:rot lat="0" lon="0" rev="0"/>
            </a:camera>
            <a:lightRig rig="threePt" dir="t"/>
          </a:scene3d>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7" name="Straight Connector 6"/>
          <p:cNvCxnSpPr/>
          <p:nvPr/>
        </p:nvCxnSpPr>
        <p:spPr>
          <a:xfrm flipH="1">
            <a:off x="2925554" y="1417638"/>
            <a:ext cx="12700" cy="4803775"/>
          </a:xfrm>
          <a:prstGeom prst="line">
            <a:avLst/>
          </a:prstGeom>
          <a:ln w="50800">
            <a:prstDash val="dash"/>
          </a:ln>
        </p:spPr>
        <p:style>
          <a:lnRef idx="2">
            <a:schemeClr val="accent1"/>
          </a:lnRef>
          <a:fillRef idx="0">
            <a:schemeClr val="accent1"/>
          </a:fillRef>
          <a:effectRef idx="1">
            <a:schemeClr val="accent1"/>
          </a:effectRef>
          <a:fontRef idx="minor">
            <a:schemeClr val="tx1"/>
          </a:fontRef>
        </p:style>
      </p:cxnSp>
      <p:pic>
        <p:nvPicPr>
          <p:cNvPr id="3078" name="Picture 5" descr="PHI-Code of 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3933" y="1366326"/>
            <a:ext cx="1351333" cy="1055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8"/>
          <p:cNvPicPr>
            <a:picLocks noChangeAspect="1"/>
          </p:cNvPicPr>
          <p:nvPr/>
        </p:nvPicPr>
        <p:blipFill>
          <a:blip r:embed="rId5">
            <a:extLst>
              <a:ext uri="{28A0092B-C50C-407E-A947-70E740481C1C}">
                <a14:useLocalDpi xmlns:a14="http://schemas.microsoft.com/office/drawing/2010/main" val="0"/>
              </a:ext>
            </a:extLst>
          </a:blip>
          <a:srcRect l="5663" t="14703" r="4308" b="18192"/>
          <a:stretch>
            <a:fillRect/>
          </a:stretch>
        </p:blipFill>
        <p:spPr bwMode="auto">
          <a:xfrm>
            <a:off x="3667094" y="3004699"/>
            <a:ext cx="1859951" cy="922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9"/>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487487" y="4810384"/>
            <a:ext cx="1924876" cy="642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Content Placeholder 2"/>
          <p:cNvSpPr txBox="1">
            <a:spLocks/>
          </p:cNvSpPr>
          <p:nvPr/>
        </p:nvSpPr>
        <p:spPr>
          <a:xfrm>
            <a:off x="3115440" y="2422013"/>
            <a:ext cx="2619210" cy="557030"/>
          </a:xfrm>
          <a:prstGeom prst="rect">
            <a:avLst/>
          </a:prstGeom>
        </p:spPr>
        <p:txBody>
          <a:bodyPr>
            <a:normAutofit fontScale="55000" lnSpcReduction="20000"/>
          </a:bodyPr>
          <a:lstStyle>
            <a:lvl1pPr marL="342900" indent="-342900" algn="l" defTabSz="457200" rtl="0" eaLnBrk="1" latinLnBrk="0" hangingPunct="1">
              <a:spcBef>
                <a:spcPct val="20000"/>
              </a:spcBef>
              <a:buFont typeface="Arial"/>
              <a:buChar char="•"/>
              <a:defRPr sz="3200" kern="1200">
                <a:solidFill>
                  <a:schemeClr val="tx1">
                    <a:lumMod val="50000"/>
                    <a:lumOff val="50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lumMod val="50000"/>
                    <a:lumOff val="50000"/>
                  </a:schemeClr>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lumMod val="50000"/>
                    <a:lumOff val="50000"/>
                  </a:schemeClr>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lumMod val="50000"/>
                    <a:lumOff val="50000"/>
                  </a:schemeClr>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lumMod val="50000"/>
                    <a:lumOff val="50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fontAlgn="auto">
              <a:spcAft>
                <a:spcPts val="0"/>
              </a:spcAft>
              <a:buFont typeface="Arial"/>
              <a:buNone/>
              <a:defRPr/>
            </a:pPr>
            <a:r>
              <a:rPr lang="en-US" dirty="0" smtClean="0"/>
              <a:t>Say what you do, and do what you say</a:t>
            </a:r>
          </a:p>
        </p:txBody>
      </p:sp>
      <p:sp>
        <p:nvSpPr>
          <p:cNvPr id="12" name="Content Placeholder 2"/>
          <p:cNvSpPr txBox="1">
            <a:spLocks/>
          </p:cNvSpPr>
          <p:nvPr/>
        </p:nvSpPr>
        <p:spPr>
          <a:xfrm>
            <a:off x="3115440" y="3926860"/>
            <a:ext cx="2619210" cy="639797"/>
          </a:xfrm>
          <a:prstGeom prst="rect">
            <a:avLst/>
          </a:prstGeom>
        </p:spPr>
        <p:txBody>
          <a:bodyPr>
            <a:normAutofit fontScale="55000" lnSpcReduction="20000"/>
          </a:bodyPr>
          <a:lstStyle>
            <a:lvl1pPr marL="342900" indent="-342900" algn="l" defTabSz="457200" rtl="0" eaLnBrk="1" latinLnBrk="0" hangingPunct="1">
              <a:spcBef>
                <a:spcPct val="20000"/>
              </a:spcBef>
              <a:buFont typeface="Arial"/>
              <a:buChar char="•"/>
              <a:defRPr sz="3200" kern="1200">
                <a:solidFill>
                  <a:schemeClr val="tx1">
                    <a:lumMod val="50000"/>
                    <a:lumOff val="50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lumMod val="50000"/>
                    <a:lumOff val="50000"/>
                  </a:schemeClr>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lumMod val="50000"/>
                    <a:lumOff val="50000"/>
                  </a:schemeClr>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lumMod val="50000"/>
                    <a:lumOff val="50000"/>
                  </a:schemeClr>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lumMod val="50000"/>
                    <a:lumOff val="50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fontAlgn="auto">
              <a:spcAft>
                <a:spcPts val="0"/>
              </a:spcAft>
              <a:buFont typeface="Arial"/>
              <a:buNone/>
              <a:defRPr/>
            </a:pPr>
            <a:r>
              <a:rPr lang="en-US" dirty="0" smtClean="0"/>
              <a:t>Don’t do anything that could mislead a consumer</a:t>
            </a:r>
          </a:p>
        </p:txBody>
      </p:sp>
      <p:sp>
        <p:nvSpPr>
          <p:cNvPr id="13" name="Content Placeholder 2"/>
          <p:cNvSpPr txBox="1">
            <a:spLocks/>
          </p:cNvSpPr>
          <p:nvPr/>
        </p:nvSpPr>
        <p:spPr>
          <a:xfrm>
            <a:off x="3115440" y="5464920"/>
            <a:ext cx="2619210" cy="807830"/>
          </a:xfrm>
          <a:prstGeom prst="rect">
            <a:avLst/>
          </a:prstGeom>
        </p:spPr>
        <p:txBody>
          <a:bodyPr>
            <a:normAutofit fontScale="55000" lnSpcReduction="20000"/>
          </a:bodyPr>
          <a:lstStyle>
            <a:lvl1pPr marL="342900" indent="-342900" algn="l" defTabSz="457200" rtl="0" eaLnBrk="1" latinLnBrk="0" hangingPunct="1">
              <a:spcBef>
                <a:spcPct val="20000"/>
              </a:spcBef>
              <a:buFont typeface="Arial"/>
              <a:buChar char="•"/>
              <a:defRPr sz="3200" kern="1200">
                <a:solidFill>
                  <a:schemeClr val="tx1">
                    <a:lumMod val="50000"/>
                    <a:lumOff val="50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lumMod val="50000"/>
                    <a:lumOff val="50000"/>
                  </a:schemeClr>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lumMod val="50000"/>
                    <a:lumOff val="50000"/>
                  </a:schemeClr>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lumMod val="50000"/>
                    <a:lumOff val="50000"/>
                  </a:schemeClr>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lumMod val="50000"/>
                    <a:lumOff val="50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fontAlgn="auto">
              <a:spcAft>
                <a:spcPts val="0"/>
              </a:spcAft>
              <a:buFont typeface="Arial"/>
              <a:buNone/>
              <a:defRPr/>
            </a:pPr>
            <a:r>
              <a:rPr lang="en-US" dirty="0" smtClean="0"/>
              <a:t>Don’t do anything that unfairly disadvantages a customer</a:t>
            </a:r>
          </a:p>
        </p:txBody>
      </p:sp>
      <p:pic>
        <p:nvPicPr>
          <p:cNvPr id="4" name="Picture 3"/>
          <p:cNvPicPr>
            <a:picLocks noChangeAspect="1"/>
          </p:cNvPicPr>
          <p:nvPr/>
        </p:nvPicPr>
        <p:blipFill>
          <a:blip r:embed="rId7"/>
          <a:stretch>
            <a:fillRect/>
          </a:stretch>
        </p:blipFill>
        <p:spPr>
          <a:xfrm>
            <a:off x="7237531" y="2720247"/>
            <a:ext cx="1554839" cy="1628693"/>
          </a:xfrm>
          <a:prstGeom prst="rect">
            <a:avLst/>
          </a:prstGeom>
        </p:spPr>
      </p:pic>
      <p:sp>
        <p:nvSpPr>
          <p:cNvPr id="17" name="Content Placeholder 2"/>
          <p:cNvSpPr txBox="1">
            <a:spLocks/>
          </p:cNvSpPr>
          <p:nvPr/>
        </p:nvSpPr>
        <p:spPr bwMode="auto">
          <a:xfrm>
            <a:off x="6953419" y="4348940"/>
            <a:ext cx="2062291" cy="1118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rtlCol="0" anchor="t" anchorCtr="0" compatLnSpc="1">
            <a:prstTxWarp prst="textNoShape">
              <a:avLst/>
            </a:prstTxWarp>
            <a:normAutofit fontScale="77500" lnSpcReduction="20000"/>
          </a:bodyPr>
          <a:lstStyle>
            <a:lvl1pPr marL="342900" indent="-342900" algn="l" defTabSz="457200" rtl="0" fontAlgn="base">
              <a:spcBef>
                <a:spcPct val="20000"/>
              </a:spcBef>
              <a:spcAft>
                <a:spcPct val="0"/>
              </a:spcAft>
              <a:buFont typeface="Arial" charset="0"/>
              <a:buChar char="•"/>
              <a:defRPr sz="3200" kern="1200">
                <a:solidFill>
                  <a:srgbClr val="7F7F7F"/>
                </a:solidFill>
                <a:latin typeface="+mn-lt"/>
                <a:ea typeface="ＭＳ Ｐゴシック" charset="0"/>
                <a:cs typeface="ＭＳ Ｐゴシック" charset="0"/>
              </a:defRPr>
            </a:lvl1pPr>
            <a:lvl2pPr marL="742950" indent="-285750" algn="l" defTabSz="457200" rtl="0" fontAlgn="base">
              <a:spcBef>
                <a:spcPct val="20000"/>
              </a:spcBef>
              <a:spcAft>
                <a:spcPct val="0"/>
              </a:spcAft>
              <a:buFont typeface="Arial" charset="0"/>
              <a:buChar char="–"/>
              <a:defRPr sz="2800" kern="1200">
                <a:solidFill>
                  <a:srgbClr val="7F7F7F"/>
                </a:solidFill>
                <a:latin typeface="+mn-lt"/>
                <a:ea typeface="ＭＳ Ｐゴシック" charset="0"/>
                <a:cs typeface="+mn-cs"/>
              </a:defRPr>
            </a:lvl2pPr>
            <a:lvl3pPr marL="1143000" indent="-228600" algn="l" defTabSz="457200" rtl="0" fontAlgn="base">
              <a:spcBef>
                <a:spcPct val="20000"/>
              </a:spcBef>
              <a:spcAft>
                <a:spcPct val="0"/>
              </a:spcAft>
              <a:buFont typeface="Arial" charset="0"/>
              <a:buChar char="•"/>
              <a:defRPr sz="2400" kern="1200">
                <a:solidFill>
                  <a:srgbClr val="7F7F7F"/>
                </a:solidFill>
                <a:latin typeface="+mn-lt"/>
                <a:ea typeface="ＭＳ Ｐゴシック" charset="0"/>
                <a:cs typeface="+mn-cs"/>
              </a:defRPr>
            </a:lvl3pPr>
            <a:lvl4pPr marL="1600200" indent="-228600" algn="l" defTabSz="457200" rtl="0" fontAlgn="base">
              <a:spcBef>
                <a:spcPct val="20000"/>
              </a:spcBef>
              <a:spcAft>
                <a:spcPct val="0"/>
              </a:spcAft>
              <a:buFont typeface="Arial" charset="0"/>
              <a:buChar char="–"/>
              <a:defRPr sz="2000" kern="1200">
                <a:solidFill>
                  <a:srgbClr val="7F7F7F"/>
                </a:solidFill>
                <a:latin typeface="+mn-lt"/>
                <a:ea typeface="ＭＳ Ｐゴシック" charset="0"/>
                <a:cs typeface="+mn-cs"/>
              </a:defRPr>
            </a:lvl4pPr>
            <a:lvl5pPr marL="2057400" indent="-228600" algn="l" defTabSz="457200" rtl="0" fontAlgn="base">
              <a:spcBef>
                <a:spcPct val="20000"/>
              </a:spcBef>
              <a:spcAft>
                <a:spcPct val="0"/>
              </a:spcAft>
              <a:buFont typeface="Arial" charset="0"/>
              <a:buChar char="»"/>
              <a:defRPr sz="2000" kern="1200">
                <a:solidFill>
                  <a:srgbClr val="7F7F7F"/>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fontAlgn="auto">
              <a:spcAft>
                <a:spcPts val="0"/>
              </a:spcAft>
              <a:buFont typeface="Arial"/>
              <a:buNone/>
              <a:defRPr/>
            </a:pPr>
            <a:r>
              <a:rPr lang="en-US" dirty="0" smtClean="0">
                <a:solidFill>
                  <a:schemeClr val="tx1">
                    <a:lumMod val="50000"/>
                    <a:lumOff val="50000"/>
                  </a:schemeClr>
                </a:solidFill>
                <a:ea typeface="+mn-ea"/>
                <a:cs typeface="+mn-cs"/>
              </a:rPr>
              <a:t>Well informed &amp; loyal members</a:t>
            </a:r>
            <a:endParaRPr lang="en-US" dirty="0" smtClean="0">
              <a:solidFill>
                <a:schemeClr val="tx1">
                  <a:lumMod val="50000"/>
                  <a:lumOff val="50000"/>
                </a:schemeClr>
              </a:solidFill>
              <a:ea typeface="+mn-ea"/>
              <a:cs typeface="+mn-cs"/>
            </a:endParaRPr>
          </a:p>
        </p:txBody>
      </p:sp>
      <p:pic>
        <p:nvPicPr>
          <p:cNvPr id="18" name="Picture 15"/>
          <p:cNvPicPr preferRelativeResize="0">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718904" y="1663188"/>
            <a:ext cx="758825"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5"/>
          <p:cNvPicPr preferRelativeResize="0">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718904" y="3317959"/>
            <a:ext cx="758825"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5"/>
          <p:cNvPicPr preferRelativeResize="0">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718904" y="5003748"/>
            <a:ext cx="758825"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1" name="Straight Connector 20"/>
          <p:cNvCxnSpPr/>
          <p:nvPr/>
        </p:nvCxnSpPr>
        <p:spPr>
          <a:xfrm flipH="1">
            <a:off x="6670279" y="1417638"/>
            <a:ext cx="12700" cy="4803775"/>
          </a:xfrm>
          <a:prstGeom prst="line">
            <a:avLst/>
          </a:prstGeom>
          <a:ln w="50800">
            <a:prstDash val="dash"/>
          </a:ln>
        </p:spPr>
        <p:style>
          <a:lnRef idx="2">
            <a:schemeClr val="accent1"/>
          </a:lnRef>
          <a:fillRef idx="0">
            <a:schemeClr val="accent1"/>
          </a:fillRef>
          <a:effectRef idx="1">
            <a:schemeClr val="accent1"/>
          </a:effectRef>
          <a:fontRef idx="minor">
            <a:schemeClr val="tx1"/>
          </a:fontRef>
        </p:style>
      </p:cxnSp>
      <p:sp>
        <p:nvSpPr>
          <p:cNvPr id="22" name="Content Placeholder 2"/>
          <p:cNvSpPr txBox="1">
            <a:spLocks/>
          </p:cNvSpPr>
          <p:nvPr/>
        </p:nvSpPr>
        <p:spPr bwMode="auto">
          <a:xfrm>
            <a:off x="187791" y="4353539"/>
            <a:ext cx="2711450" cy="1409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rtlCol="0" anchor="t" anchorCtr="0" compatLnSpc="1">
            <a:prstTxWarp prst="textNoShape">
              <a:avLst/>
            </a:prstTxWarp>
            <a:normAutofit fontScale="77500" lnSpcReduction="20000"/>
          </a:bodyPr>
          <a:lstStyle>
            <a:lvl1pPr marL="342900" indent="-342900" algn="l" defTabSz="457200" rtl="0" fontAlgn="base">
              <a:spcBef>
                <a:spcPct val="20000"/>
              </a:spcBef>
              <a:spcAft>
                <a:spcPct val="0"/>
              </a:spcAft>
              <a:buFont typeface="Arial" charset="0"/>
              <a:buChar char="•"/>
              <a:defRPr sz="3200" kern="1200">
                <a:solidFill>
                  <a:srgbClr val="7F7F7F"/>
                </a:solidFill>
                <a:latin typeface="+mn-lt"/>
                <a:ea typeface="ＭＳ Ｐゴシック" charset="0"/>
                <a:cs typeface="ＭＳ Ｐゴシック" charset="0"/>
              </a:defRPr>
            </a:lvl1pPr>
            <a:lvl2pPr marL="742950" indent="-285750" algn="l" defTabSz="457200" rtl="0" fontAlgn="base">
              <a:spcBef>
                <a:spcPct val="20000"/>
              </a:spcBef>
              <a:spcAft>
                <a:spcPct val="0"/>
              </a:spcAft>
              <a:buFont typeface="Arial" charset="0"/>
              <a:buChar char="–"/>
              <a:defRPr sz="2800" kern="1200">
                <a:solidFill>
                  <a:srgbClr val="7F7F7F"/>
                </a:solidFill>
                <a:latin typeface="+mn-lt"/>
                <a:ea typeface="ＭＳ Ｐゴシック" charset="0"/>
                <a:cs typeface="+mn-cs"/>
              </a:defRPr>
            </a:lvl2pPr>
            <a:lvl3pPr marL="1143000" indent="-228600" algn="l" defTabSz="457200" rtl="0" fontAlgn="base">
              <a:spcBef>
                <a:spcPct val="20000"/>
              </a:spcBef>
              <a:spcAft>
                <a:spcPct val="0"/>
              </a:spcAft>
              <a:buFont typeface="Arial" charset="0"/>
              <a:buChar char="•"/>
              <a:defRPr sz="2400" kern="1200">
                <a:solidFill>
                  <a:srgbClr val="7F7F7F"/>
                </a:solidFill>
                <a:latin typeface="+mn-lt"/>
                <a:ea typeface="ＭＳ Ｐゴシック" charset="0"/>
                <a:cs typeface="+mn-cs"/>
              </a:defRPr>
            </a:lvl3pPr>
            <a:lvl4pPr marL="1600200" indent="-228600" algn="l" defTabSz="457200" rtl="0" fontAlgn="base">
              <a:spcBef>
                <a:spcPct val="20000"/>
              </a:spcBef>
              <a:spcAft>
                <a:spcPct val="0"/>
              </a:spcAft>
              <a:buFont typeface="Arial" charset="0"/>
              <a:buChar char="–"/>
              <a:defRPr sz="2000" kern="1200">
                <a:solidFill>
                  <a:srgbClr val="7F7F7F"/>
                </a:solidFill>
                <a:latin typeface="+mn-lt"/>
                <a:ea typeface="ＭＳ Ｐゴシック" charset="0"/>
                <a:cs typeface="+mn-cs"/>
              </a:defRPr>
            </a:lvl4pPr>
            <a:lvl5pPr marL="2057400" indent="-228600" algn="l" defTabSz="457200" rtl="0" fontAlgn="base">
              <a:spcBef>
                <a:spcPct val="20000"/>
              </a:spcBef>
              <a:spcAft>
                <a:spcPct val="0"/>
              </a:spcAft>
              <a:buFont typeface="Arial" charset="0"/>
              <a:buChar char="»"/>
              <a:defRPr sz="2000" kern="1200">
                <a:solidFill>
                  <a:srgbClr val="7F7F7F"/>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fontAlgn="auto">
              <a:spcAft>
                <a:spcPts val="0"/>
              </a:spcAft>
              <a:buFont typeface="Arial"/>
              <a:buNone/>
              <a:defRPr/>
            </a:pPr>
            <a:r>
              <a:rPr lang="en-US" dirty="0" smtClean="0">
                <a:solidFill>
                  <a:schemeClr val="tx1">
                    <a:lumMod val="50000"/>
                    <a:lumOff val="50000"/>
                  </a:schemeClr>
                </a:solidFill>
                <a:ea typeface="+mn-ea"/>
                <a:cs typeface="+mn-cs"/>
              </a:rPr>
              <a:t>Set the right expectations &gt; sell the right policy to the right person</a:t>
            </a:r>
          </a:p>
          <a:p>
            <a:pPr marL="0" indent="0" algn="ctr" fontAlgn="auto">
              <a:spcAft>
                <a:spcPts val="0"/>
              </a:spcAft>
              <a:buFont typeface="Arial"/>
              <a:buNone/>
              <a:defRPr/>
            </a:pPr>
            <a:endParaRPr lang="en-US" dirty="0" smtClean="0">
              <a:solidFill>
                <a:schemeClr val="tx1">
                  <a:lumMod val="50000"/>
                  <a:lumOff val="50000"/>
                </a:schemeClr>
              </a:solidFill>
              <a:ea typeface="+mn-ea"/>
              <a:cs typeface="+mn-cs"/>
            </a:endParaRPr>
          </a:p>
        </p:txBody>
      </p:sp>
      <p:sp>
        <p:nvSpPr>
          <p:cNvPr id="27" name="Content Placeholder 2"/>
          <p:cNvSpPr txBox="1">
            <a:spLocks/>
          </p:cNvSpPr>
          <p:nvPr/>
        </p:nvSpPr>
        <p:spPr bwMode="auto">
          <a:xfrm>
            <a:off x="6849237" y="4348163"/>
            <a:ext cx="2062291" cy="1118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rtlCol="0" anchor="t" anchorCtr="0" compatLnSpc="1">
            <a:prstTxWarp prst="textNoShape">
              <a:avLst/>
            </a:prstTxWarp>
            <a:normAutofit/>
          </a:bodyPr>
          <a:lstStyle>
            <a:lvl1pPr marL="342900" indent="-342900" algn="l" defTabSz="457200" rtl="0" fontAlgn="base">
              <a:spcBef>
                <a:spcPct val="20000"/>
              </a:spcBef>
              <a:spcAft>
                <a:spcPct val="0"/>
              </a:spcAft>
              <a:buFont typeface="Arial" charset="0"/>
              <a:buChar char="•"/>
              <a:defRPr sz="3200" kern="1200">
                <a:solidFill>
                  <a:srgbClr val="7F7F7F"/>
                </a:solidFill>
                <a:latin typeface="+mn-lt"/>
                <a:ea typeface="ＭＳ Ｐゴシック" charset="0"/>
                <a:cs typeface="ＭＳ Ｐゴシック" charset="0"/>
              </a:defRPr>
            </a:lvl1pPr>
            <a:lvl2pPr marL="742950" indent="-285750" algn="l" defTabSz="457200" rtl="0" fontAlgn="base">
              <a:spcBef>
                <a:spcPct val="20000"/>
              </a:spcBef>
              <a:spcAft>
                <a:spcPct val="0"/>
              </a:spcAft>
              <a:buFont typeface="Arial" charset="0"/>
              <a:buChar char="–"/>
              <a:defRPr sz="2800" kern="1200">
                <a:solidFill>
                  <a:srgbClr val="7F7F7F"/>
                </a:solidFill>
                <a:latin typeface="+mn-lt"/>
                <a:ea typeface="ＭＳ Ｐゴシック" charset="0"/>
                <a:cs typeface="+mn-cs"/>
              </a:defRPr>
            </a:lvl2pPr>
            <a:lvl3pPr marL="1143000" indent="-228600" algn="l" defTabSz="457200" rtl="0" fontAlgn="base">
              <a:spcBef>
                <a:spcPct val="20000"/>
              </a:spcBef>
              <a:spcAft>
                <a:spcPct val="0"/>
              </a:spcAft>
              <a:buFont typeface="Arial" charset="0"/>
              <a:buChar char="•"/>
              <a:defRPr sz="2400" kern="1200">
                <a:solidFill>
                  <a:srgbClr val="7F7F7F"/>
                </a:solidFill>
                <a:latin typeface="+mn-lt"/>
                <a:ea typeface="ＭＳ Ｐゴシック" charset="0"/>
                <a:cs typeface="+mn-cs"/>
              </a:defRPr>
            </a:lvl3pPr>
            <a:lvl4pPr marL="1600200" indent="-228600" algn="l" defTabSz="457200" rtl="0" fontAlgn="base">
              <a:spcBef>
                <a:spcPct val="20000"/>
              </a:spcBef>
              <a:spcAft>
                <a:spcPct val="0"/>
              </a:spcAft>
              <a:buFont typeface="Arial" charset="0"/>
              <a:buChar char="–"/>
              <a:defRPr sz="2000" kern="1200">
                <a:solidFill>
                  <a:srgbClr val="7F7F7F"/>
                </a:solidFill>
                <a:latin typeface="+mn-lt"/>
                <a:ea typeface="ＭＳ Ｐゴシック" charset="0"/>
                <a:cs typeface="+mn-cs"/>
              </a:defRPr>
            </a:lvl4pPr>
            <a:lvl5pPr marL="2057400" indent="-228600" algn="l" defTabSz="457200" rtl="0" fontAlgn="base">
              <a:spcBef>
                <a:spcPct val="20000"/>
              </a:spcBef>
              <a:spcAft>
                <a:spcPct val="0"/>
              </a:spcAft>
              <a:buFont typeface="Arial" charset="0"/>
              <a:buChar char="»"/>
              <a:defRPr sz="2000" kern="1200">
                <a:solidFill>
                  <a:srgbClr val="7F7F7F"/>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fontAlgn="auto">
              <a:spcAft>
                <a:spcPts val="0"/>
              </a:spcAft>
              <a:buFont typeface="Arial"/>
              <a:buNone/>
              <a:defRPr/>
            </a:pPr>
            <a:r>
              <a:rPr lang="en-US" dirty="0" smtClean="0">
                <a:solidFill>
                  <a:schemeClr val="tx1">
                    <a:lumMod val="50000"/>
                    <a:lumOff val="50000"/>
                  </a:schemeClr>
                </a:solidFill>
                <a:ea typeface="+mn-ea"/>
                <a:cs typeface="+mn-cs"/>
              </a:rPr>
              <a:t>Sales</a:t>
            </a:r>
            <a:endParaRPr lang="en-US" dirty="0" smtClean="0">
              <a:solidFill>
                <a:schemeClr val="tx1">
                  <a:lumMod val="50000"/>
                  <a:lumOff val="50000"/>
                </a:schemeClr>
              </a:solidFill>
              <a:ea typeface="+mn-ea"/>
              <a:cs typeface="+mn-cs"/>
            </a:endParaRPr>
          </a:p>
        </p:txBody>
      </p:sp>
      <p:sp>
        <p:nvSpPr>
          <p:cNvPr id="6" name="Plus 5"/>
          <p:cNvSpPr/>
          <p:nvPr/>
        </p:nvSpPr>
        <p:spPr>
          <a:xfrm>
            <a:off x="2578666" y="1654771"/>
            <a:ext cx="718434" cy="767242"/>
          </a:xfrm>
          <a:prstGeom prst="mathPl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Plus 27"/>
          <p:cNvSpPr/>
          <p:nvPr/>
        </p:nvSpPr>
        <p:spPr>
          <a:xfrm>
            <a:off x="2563785" y="3309542"/>
            <a:ext cx="718434" cy="767242"/>
          </a:xfrm>
          <a:prstGeom prst="mathPl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Plus 28"/>
          <p:cNvSpPr/>
          <p:nvPr/>
        </p:nvSpPr>
        <p:spPr>
          <a:xfrm>
            <a:off x="2540024" y="4991654"/>
            <a:ext cx="718434" cy="767242"/>
          </a:xfrm>
          <a:prstGeom prst="mathPlu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Equal 7"/>
          <p:cNvSpPr/>
          <p:nvPr/>
        </p:nvSpPr>
        <p:spPr>
          <a:xfrm>
            <a:off x="6477729" y="3437025"/>
            <a:ext cx="591151" cy="514696"/>
          </a:xfrm>
          <a:prstGeom prst="mathEqual">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24848666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2" fill="hold" grpId="0" nodeType="clickEffect">
                                  <p:stCondLst>
                                    <p:cond delay="0"/>
                                  </p:stCondLst>
                                  <p:childTnLst>
                                    <p:anim calcmode="lin" valueType="num">
                                      <p:cBhvr additive="base">
                                        <p:cTn id="6" dur="500"/>
                                        <p:tgtEl>
                                          <p:spTgt spid="27"/>
                                        </p:tgtEl>
                                        <p:attrNameLst>
                                          <p:attrName>ppt_x</p:attrName>
                                        </p:attrNameLst>
                                      </p:cBhvr>
                                      <p:tavLst>
                                        <p:tav tm="0">
                                          <p:val>
                                            <p:strVal val="ppt_x"/>
                                          </p:val>
                                        </p:tav>
                                        <p:tav tm="100000">
                                          <p:val>
                                            <p:strVal val="1+ppt_w/2"/>
                                          </p:val>
                                        </p:tav>
                                      </p:tavLst>
                                    </p:anim>
                                    <p:anim calcmode="lin" valueType="num">
                                      <p:cBhvr additive="base">
                                        <p:cTn id="7" dur="500"/>
                                        <p:tgtEl>
                                          <p:spTgt spid="27"/>
                                        </p:tgtEl>
                                        <p:attrNameLst>
                                          <p:attrName>ppt_y</p:attrName>
                                        </p:attrNameLst>
                                      </p:cBhvr>
                                      <p:tavLst>
                                        <p:tav tm="0">
                                          <p:val>
                                            <p:strVal val="ppt_y"/>
                                          </p:val>
                                        </p:tav>
                                        <p:tav tm="100000">
                                          <p:val>
                                            <p:strVal val="ppt_y"/>
                                          </p:val>
                                        </p:tav>
                                      </p:tavLst>
                                    </p:anim>
                                    <p:set>
                                      <p:cBhvr>
                                        <p:cTn id="8" dur="1" fill="hold">
                                          <p:stCondLst>
                                            <p:cond delay="499"/>
                                          </p:stCondLst>
                                        </p:cTn>
                                        <p:tgtEl>
                                          <p:spTgt spid="27"/>
                                        </p:tgtEl>
                                        <p:attrNameLst>
                                          <p:attrName>style.visibility</p:attrName>
                                        </p:attrNameLst>
                                      </p:cBhvr>
                                      <p:to>
                                        <p:strVal val="hidden"/>
                                      </p:to>
                                    </p:set>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xit" presetSubtype="8" fill="hold" grpId="0" nodeType="clickEffect">
                                  <p:stCondLst>
                                    <p:cond delay="0"/>
                                  </p:stCondLst>
                                  <p:childTnLst>
                                    <p:anim calcmode="lin" valueType="num">
                                      <p:cBhvr additive="base">
                                        <p:cTn id="17" dur="500"/>
                                        <p:tgtEl>
                                          <p:spTgt spid="3">
                                            <p:txEl>
                                              <p:pRg st="0" end="0"/>
                                            </p:txEl>
                                          </p:spTgt>
                                        </p:tgtEl>
                                        <p:attrNameLst>
                                          <p:attrName>ppt_x</p:attrName>
                                        </p:attrNameLst>
                                      </p:cBhvr>
                                      <p:tavLst>
                                        <p:tav tm="0">
                                          <p:val>
                                            <p:strVal val="ppt_x"/>
                                          </p:val>
                                        </p:tav>
                                        <p:tav tm="100000">
                                          <p:val>
                                            <p:strVal val="0-ppt_w/2"/>
                                          </p:val>
                                        </p:tav>
                                      </p:tavLst>
                                    </p:anim>
                                    <p:anim calcmode="lin" valueType="num">
                                      <p:cBhvr additive="base">
                                        <p:cTn id="18" dur="500"/>
                                        <p:tgtEl>
                                          <p:spTgt spid="3">
                                            <p:txEl>
                                              <p:pRg st="0" end="0"/>
                                            </p:txEl>
                                          </p:spTgt>
                                        </p:tgtEl>
                                        <p:attrNameLst>
                                          <p:attrName>ppt_y</p:attrName>
                                        </p:attrNameLst>
                                      </p:cBhvr>
                                      <p:tavLst>
                                        <p:tav tm="0">
                                          <p:val>
                                            <p:strVal val="ppt_y"/>
                                          </p:val>
                                        </p:tav>
                                        <p:tav tm="100000">
                                          <p:val>
                                            <p:strVal val="ppt_y"/>
                                          </p:val>
                                        </p:tav>
                                      </p:tavLst>
                                    </p:anim>
                                    <p:set>
                                      <p:cBhvr>
                                        <p:cTn id="19" dur="1" fill="hold">
                                          <p:stCondLst>
                                            <p:cond delay="499"/>
                                          </p:stCondLst>
                                        </p:cTn>
                                        <p:tgtEl>
                                          <p:spTgt spid="3">
                                            <p:txEl>
                                              <p:pRg st="0" end="0"/>
                                            </p:txEl>
                                          </p:spTgt>
                                        </p:tgtEl>
                                        <p:attrNameLst>
                                          <p:attrName>style.visibility</p:attrName>
                                        </p:attrNameLst>
                                      </p:cBhvr>
                                      <p:to>
                                        <p:strVal val="hidden"/>
                                      </p:to>
                                    </p:set>
                                  </p:childTnLst>
                                </p:cTn>
                              </p:par>
                            </p:childTnLst>
                          </p:cTn>
                        </p:par>
                        <p:par>
                          <p:cTn id="20" fill="hold">
                            <p:stCondLst>
                              <p:cond delay="500"/>
                            </p:stCondLst>
                            <p:childTnLst>
                              <p:par>
                                <p:cTn id="21" presetID="2" presetClass="entr" presetSubtype="4" fill="hold" grpId="1" nodeType="afterEffect">
                                  <p:stCondLst>
                                    <p:cond delay="0"/>
                                  </p:stCondLst>
                                  <p:iterate type="lt">
                                    <p:tmPct val="0"/>
                                  </p:iterate>
                                  <p:childTnLst>
                                    <p:set>
                                      <p:cBhvr>
                                        <p:cTn id="22" dur="1" fill="hold">
                                          <p:stCondLst>
                                            <p:cond delay="0"/>
                                          </p:stCondLst>
                                        </p:cTn>
                                        <p:tgtEl>
                                          <p:spTgt spid="22">
                                            <p:txEl>
                                              <p:pRg st="0" end="0"/>
                                            </p:txEl>
                                          </p:spTgt>
                                        </p:tgtEl>
                                        <p:attrNameLst>
                                          <p:attrName>style.visibility</p:attrName>
                                        </p:attrNameLst>
                                      </p:cBhvr>
                                      <p:to>
                                        <p:strVal val="visible"/>
                                      </p:to>
                                    </p:set>
                                    <p:anim calcmode="lin" valueType="num">
                                      <p:cBhvr additive="base">
                                        <p:cTn id="23" dur="500" fill="hold"/>
                                        <p:tgtEl>
                                          <p:spTgt spid="22">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dissolve">
                                      <p:cBhvr>
                                        <p:cTn id="29" dur="500"/>
                                        <p:tgtEl>
                                          <p:spTgt spid="18"/>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dissolve">
                                      <p:cBhvr>
                                        <p:cTn id="34" dur="500"/>
                                        <p:tgtEl>
                                          <p:spTgt spid="19"/>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dissolve">
                                      <p:cBhvr>
                                        <p:cTn id="39" dur="500"/>
                                        <p:tgtEl>
                                          <p:spTgt spid="20"/>
                                        </p:tgtEl>
                                      </p:cBhvr>
                                    </p:animEffect>
                                  </p:childTnLst>
                                </p:cTn>
                              </p:par>
                            </p:childTnLst>
                          </p:cTn>
                        </p:par>
                      </p:childTnLst>
                    </p:cTn>
                  </p:par>
                  <p:par>
                    <p:cTn id="40" fill="hold">
                      <p:stCondLst>
                        <p:cond delay="indefinite"/>
                      </p:stCondLst>
                      <p:childTnLst>
                        <p:par>
                          <p:cTn id="41" fill="hold">
                            <p:stCondLst>
                              <p:cond delay="0"/>
                            </p:stCondLst>
                            <p:childTnLst>
                              <p:par>
                                <p:cTn id="42" presetID="9" presetClass="exit" presetSubtype="0" fill="hold" nodeType="clickEffect">
                                  <p:stCondLst>
                                    <p:cond delay="0"/>
                                  </p:stCondLst>
                                  <p:childTnLst>
                                    <p:animEffect transition="out" filter="dissolve">
                                      <p:cBhvr>
                                        <p:cTn id="43" dur="500"/>
                                        <p:tgtEl>
                                          <p:spTgt spid="7"/>
                                        </p:tgtEl>
                                      </p:cBhvr>
                                    </p:animEffect>
                                    <p:set>
                                      <p:cBhvr>
                                        <p:cTn id="44" dur="1" fill="hold">
                                          <p:stCondLst>
                                            <p:cond delay="499"/>
                                          </p:stCondLst>
                                        </p:cTn>
                                        <p:tgtEl>
                                          <p:spTgt spid="7"/>
                                        </p:tgtEl>
                                        <p:attrNameLst>
                                          <p:attrName>style.visibility</p:attrName>
                                        </p:attrNameLst>
                                      </p:cBhvr>
                                      <p:to>
                                        <p:strVal val="hidden"/>
                                      </p:to>
                                    </p:set>
                                  </p:childTnLst>
                                </p:cTn>
                              </p:par>
                              <p:par>
                                <p:cTn id="45" presetID="9" presetClass="exit" presetSubtype="0" fill="hold" nodeType="withEffect">
                                  <p:stCondLst>
                                    <p:cond delay="0"/>
                                  </p:stCondLst>
                                  <p:childTnLst>
                                    <p:animEffect transition="out" filter="dissolve">
                                      <p:cBhvr>
                                        <p:cTn id="46" dur="500"/>
                                        <p:tgtEl>
                                          <p:spTgt spid="21"/>
                                        </p:tgtEl>
                                      </p:cBhvr>
                                    </p:animEffect>
                                    <p:set>
                                      <p:cBhvr>
                                        <p:cTn id="47" dur="1" fill="hold">
                                          <p:stCondLst>
                                            <p:cond delay="499"/>
                                          </p:stCondLst>
                                        </p:cTn>
                                        <p:tgtEl>
                                          <p:spTgt spid="21"/>
                                        </p:tgtEl>
                                        <p:attrNameLst>
                                          <p:attrName>style.visibility</p:attrName>
                                        </p:attrNameLst>
                                      </p:cBhvr>
                                      <p:to>
                                        <p:strVal val="hidden"/>
                                      </p:to>
                                    </p:set>
                                  </p:childTnLst>
                                </p:cTn>
                              </p:par>
                            </p:childTnLst>
                          </p:cTn>
                        </p:par>
                        <p:par>
                          <p:cTn id="48" fill="hold">
                            <p:stCondLst>
                              <p:cond delay="500"/>
                            </p:stCondLst>
                            <p:childTnLst>
                              <p:par>
                                <p:cTn id="49" presetID="9" presetClass="entr" presetSubtype="0" fill="hold" grpId="0"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dissolve">
                                      <p:cBhvr>
                                        <p:cTn id="51" dur="500"/>
                                        <p:tgtEl>
                                          <p:spTgt spid="6"/>
                                        </p:tgtEl>
                                      </p:cBhvr>
                                    </p:animEffect>
                                  </p:childTnLst>
                                </p:cTn>
                              </p:par>
                              <p:par>
                                <p:cTn id="52" presetID="9" presetClass="entr" presetSubtype="0" fill="hold" grpId="0" nodeType="with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dissolve">
                                      <p:cBhvr>
                                        <p:cTn id="54" dur="500"/>
                                        <p:tgtEl>
                                          <p:spTgt spid="28"/>
                                        </p:tgtEl>
                                      </p:cBhvr>
                                    </p:animEffect>
                                  </p:childTnLst>
                                </p:cTn>
                              </p:par>
                              <p:par>
                                <p:cTn id="55" presetID="9" presetClass="entr" presetSubtype="0"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dissolve">
                                      <p:cBhvr>
                                        <p:cTn id="57" dur="500"/>
                                        <p:tgtEl>
                                          <p:spTgt spid="29"/>
                                        </p:tgtEl>
                                      </p:cBhvr>
                                    </p:animEffect>
                                  </p:childTnLst>
                                </p:cTn>
                              </p:par>
                              <p:par>
                                <p:cTn id="58" presetID="9" presetClass="entr" presetSubtype="0" fill="hold" grpId="0"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dissolve">
                                      <p:cBhvr>
                                        <p:cTn id="6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7" grpId="0"/>
      <p:bldP spid="22" grpId="1" build="allAtOnce"/>
      <p:bldP spid="27" grpId="0"/>
      <p:bldP spid="6" grpId="0" animBg="1"/>
      <p:bldP spid="28" grpId="0" animBg="1"/>
      <p:bldP spid="29"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fontAlgn="auto">
              <a:spcAft>
                <a:spcPts val="0"/>
              </a:spcAft>
              <a:defRPr/>
            </a:pPr>
            <a:r>
              <a:rPr lang="en-US" dirty="0" smtClean="0">
                <a:ea typeface="+mj-ea"/>
                <a:cs typeface="+mj-cs"/>
              </a:rPr>
              <a:t>Questions?</a:t>
            </a:r>
            <a:endParaRPr lang="en-US" dirty="0" smtClean="0">
              <a:ea typeface="+mj-ea"/>
              <a:cs typeface="+mj-cs"/>
            </a:endParaRPr>
          </a:p>
        </p:txBody>
      </p:sp>
      <p:sp>
        <p:nvSpPr>
          <p:cNvPr id="3" name="Subtitle 2"/>
          <p:cNvSpPr>
            <a:spLocks noGrp="1"/>
          </p:cNvSpPr>
          <p:nvPr>
            <p:ph type="subTitle" idx="1"/>
          </p:nvPr>
        </p:nvSpPr>
        <p:spPr/>
        <p:txBody>
          <a:bodyPr rtlCol="0">
            <a:normAutofit/>
          </a:bodyPr>
          <a:lstStyle/>
          <a:p>
            <a:pPr fontAlgn="auto">
              <a:spcAft>
                <a:spcPts val="0"/>
              </a:spcAft>
              <a:buFont typeface="Arial"/>
              <a:buNone/>
              <a:defRPr/>
            </a:pPr>
            <a:r>
              <a:rPr lang="en-US" dirty="0" smtClean="0">
                <a:ea typeface="+mn-ea"/>
                <a:cs typeface="+mn-cs"/>
              </a:rPr>
              <a:t>Troy Sheahan</a:t>
            </a:r>
          </a:p>
        </p:txBody>
      </p:sp>
    </p:spTree>
    <p:extLst>
      <p:ext uri="{BB962C8B-B14F-4D97-AF65-F5344CB8AC3E}">
        <p14:creationId xmlns:p14="http://schemas.microsoft.com/office/powerpoint/2010/main" val="1238901805"/>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641</TotalTime>
  <Words>2234</Words>
  <Application>Microsoft Macintosh PowerPoint</Application>
  <PresentationFormat>On-screen Show (4:3)</PresentationFormat>
  <Paragraphs>203</Paragraphs>
  <Slides>11</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Calibri</vt:lpstr>
      <vt:lpstr>ＭＳ Ｐゴシック</vt:lpstr>
      <vt:lpstr>Arial</vt:lpstr>
      <vt:lpstr>Office Theme</vt:lpstr>
      <vt:lpstr>Marketing &amp; The CODe</vt:lpstr>
      <vt:lpstr>Why is there tension?</vt:lpstr>
      <vt:lpstr>Marketing objectives</vt:lpstr>
      <vt:lpstr>Compliance objectives</vt:lpstr>
      <vt:lpstr>Code of conduct</vt:lpstr>
      <vt:lpstr>RULEs &amp; regulations</vt:lpstr>
      <vt:lpstr>A marketer’s perspective</vt:lpstr>
      <vt:lpstr>Retention is key</vt:lpstr>
      <vt:lpstr>Role of marketing</vt:lpstr>
      <vt:lpstr>A different perspective</vt:lpstr>
      <vt:lpstr>Questions?</vt:lpstr>
    </vt:vector>
  </TitlesOfParts>
  <Company>Members Own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Troy Sheahan</dc:creator>
  <cp:lastModifiedBy>Troy Sheahan</cp:lastModifiedBy>
  <cp:revision>73</cp:revision>
  <cp:lastPrinted>2015-07-20T05:55:29Z</cp:lastPrinted>
  <dcterms:created xsi:type="dcterms:W3CDTF">2015-07-17T01:03:19Z</dcterms:created>
  <dcterms:modified xsi:type="dcterms:W3CDTF">2015-07-20T06:03:51Z</dcterms:modified>
</cp:coreProperties>
</file>